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3"/>
  </p:sldMasterIdLst>
  <p:notesMasterIdLst>
    <p:notesMasterId r:id="rId17"/>
  </p:notesMasterIdLst>
  <p:handoutMasterIdLst>
    <p:handoutMasterId r:id="rId18"/>
  </p:handoutMasterIdLst>
  <p:sldIdLst>
    <p:sldId id="284" r:id="rId4"/>
    <p:sldId id="292" r:id="rId5"/>
    <p:sldId id="294" r:id="rId6"/>
    <p:sldId id="301" r:id="rId7"/>
    <p:sldId id="288" r:id="rId8"/>
    <p:sldId id="289" r:id="rId9"/>
    <p:sldId id="291" r:id="rId10"/>
    <p:sldId id="295" r:id="rId11"/>
    <p:sldId id="297" r:id="rId12"/>
    <p:sldId id="298" r:id="rId13"/>
    <p:sldId id="299" r:id="rId14"/>
    <p:sldId id="300" r:id="rId15"/>
    <p:sldId id="302" r:id="rId16"/>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26"/>
  </p:normalViewPr>
  <p:slideViewPr>
    <p:cSldViewPr>
      <p:cViewPr varScale="1">
        <p:scale>
          <a:sx n="90" d="100"/>
          <a:sy n="90" d="100"/>
        </p:scale>
        <p:origin x="840"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7" d="100"/>
          <a:sy n="117" d="100"/>
        </p:scale>
        <p:origin x="5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con-lbatawalage\Downloads\datadownload%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3con-lbatawalage\Downloads\datadownload%2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3con-lbatawalage\Downloads\datadownload%2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3con-lbatawalage\AppData\Local\Microsoft\Windows\INetCache\Content.Outlook\XHJM08XO\202324%20carers%20survey%20results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3con-lbatawalage\AppData\Local\Microsoft\Windows\INetCache\Content.Outlook\XHJM08XO\202324%20carers%20survey%20results_v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3con-lbatawalage\Desktop\New%20folder\202324%20carers%20survey%20results_v2%20(version%2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Hours of</a:t>
            </a:r>
            <a:r>
              <a:rPr lang="en-GB" baseline="0"/>
              <a:t> unpaid care a week age standardized proportion</a:t>
            </a:r>
          </a:p>
          <a:p>
            <a:pPr>
              <a:defRPr/>
            </a:pPr>
            <a:r>
              <a:rPr lang="en-GB" baseline="0"/>
              <a:t>Source: </a:t>
            </a:r>
            <a:r>
              <a:rPr lang="en-US" sz="1400" b="0" i="0" u="none" strike="noStrike" baseline="0">
                <a:effectLst/>
              </a:rPr>
              <a:t>Public Health Outcome Framework </a:t>
            </a:r>
            <a:endParaRPr lang="en-GB"/>
          </a:p>
        </c:rich>
      </c:tx>
      <c:layout>
        <c:manualLayout>
          <c:xMode val="edge"/>
          <c:yMode val="edge"/>
          <c:x val="0.1807493023711875"/>
          <c:y val="1.95965880334283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20477331637889E-2"/>
          <c:y val="0.23008245184614001"/>
          <c:w val="0.88789880106857466"/>
          <c:h val="0.53243416024772028"/>
        </c:manualLayout>
      </c:layout>
      <c:barChart>
        <c:barDir val="col"/>
        <c:grouping val="clustered"/>
        <c:varyColors val="0"/>
        <c:ser>
          <c:idx val="0"/>
          <c:order val="0"/>
          <c:tx>
            <c:strRef>
              <c:f>Sheet1!$B$1</c:f>
              <c:strCache>
                <c:ptCount val="1"/>
                <c:pt idx="0">
                  <c:v>
 19 or less hours </c:v>
                </c:pt>
              </c:strCache>
            </c:strRef>
          </c:tx>
          <c:spPr>
            <a:solidFill>
              <a:srgbClr val="92D050"/>
            </a:solidFill>
            <a:ln>
              <a:noFill/>
            </a:ln>
            <a:effectLst/>
          </c:spPr>
          <c:invertIfNegative val="0"/>
          <c:cat>
            <c:strRef>
              <c:f>Sheet1!$A$2:$A$6</c:f>
              <c:strCache>
                <c:ptCount val="5"/>
                <c:pt idx="0">
                  <c:v>Barnet</c:v>
                </c:pt>
                <c:pt idx="1">
                  <c:v>Camden</c:v>
                </c:pt>
                <c:pt idx="2">
                  <c:v>Enfield</c:v>
                </c:pt>
                <c:pt idx="3">
                  <c:v>Haringey</c:v>
                </c:pt>
                <c:pt idx="4">
                  <c:v>Islington</c:v>
                </c:pt>
              </c:strCache>
            </c:strRef>
          </c:cat>
          <c:val>
            <c:numRef>
              <c:f>Sheet1!$B$2:$B$6</c:f>
              <c:numCache>
                <c:formatCode>0.0</c:formatCode>
                <c:ptCount val="5"/>
                <c:pt idx="0">
                  <c:v>4.5</c:v>
                </c:pt>
                <c:pt idx="1">
                  <c:v>4.2</c:v>
                </c:pt>
                <c:pt idx="2">
                  <c:v>3.9</c:v>
                </c:pt>
                <c:pt idx="3">
                  <c:v>3.5</c:v>
                </c:pt>
                <c:pt idx="4">
                  <c:v>3.9</c:v>
                </c:pt>
              </c:numCache>
            </c:numRef>
          </c:val>
          <c:extLst>
            <c:ext xmlns:c16="http://schemas.microsoft.com/office/drawing/2014/chart" uri="{C3380CC4-5D6E-409C-BE32-E72D297353CC}">
              <c16:uniqueId val="{00000000-FAA6-4350-A929-3119A13484F0}"/>
            </c:ext>
          </c:extLst>
        </c:ser>
        <c:ser>
          <c:idx val="1"/>
          <c:order val="1"/>
          <c:tx>
            <c:strRef>
              <c:f>Sheet1!$C$1</c:f>
              <c:strCache>
                <c:ptCount val="1"/>
                <c:pt idx="0">
                  <c:v>
20 to 49 hours </c:v>
                </c:pt>
              </c:strCache>
            </c:strRef>
          </c:tx>
          <c:spPr>
            <a:solidFill>
              <a:schemeClr val="accent2"/>
            </a:solidFill>
            <a:ln>
              <a:noFill/>
            </a:ln>
            <a:effectLst/>
          </c:spPr>
          <c:invertIfNegative val="0"/>
          <c:cat>
            <c:strRef>
              <c:f>Sheet1!$A$2:$A$6</c:f>
              <c:strCache>
                <c:ptCount val="5"/>
                <c:pt idx="0">
                  <c:v>Barnet</c:v>
                </c:pt>
                <c:pt idx="1">
                  <c:v>Camden</c:v>
                </c:pt>
                <c:pt idx="2">
                  <c:v>Enfield</c:v>
                </c:pt>
                <c:pt idx="3">
                  <c:v>Haringey</c:v>
                </c:pt>
                <c:pt idx="4">
                  <c:v>Islington</c:v>
                </c:pt>
              </c:strCache>
            </c:strRef>
          </c:cat>
          <c:val>
            <c:numRef>
              <c:f>Sheet1!$C$2:$C$6</c:f>
              <c:numCache>
                <c:formatCode>0.0</c:formatCode>
                <c:ptCount val="5"/>
                <c:pt idx="0">
                  <c:v>1.7</c:v>
                </c:pt>
                <c:pt idx="1">
                  <c:v>1.7</c:v>
                </c:pt>
                <c:pt idx="2">
                  <c:v>2</c:v>
                </c:pt>
                <c:pt idx="3">
                  <c:v>1.7</c:v>
                </c:pt>
                <c:pt idx="4">
                  <c:v>1.8</c:v>
                </c:pt>
              </c:numCache>
            </c:numRef>
          </c:val>
          <c:extLst>
            <c:ext xmlns:c16="http://schemas.microsoft.com/office/drawing/2014/chart" uri="{C3380CC4-5D6E-409C-BE32-E72D297353CC}">
              <c16:uniqueId val="{00000001-FAA6-4350-A929-3119A13484F0}"/>
            </c:ext>
          </c:extLst>
        </c:ser>
        <c:ser>
          <c:idx val="2"/>
          <c:order val="2"/>
          <c:tx>
            <c:strRef>
              <c:f>Sheet1!$D$1</c:f>
              <c:strCache>
                <c:ptCount val="1"/>
                <c:pt idx="0">
                  <c:v>  50 or more hours</c:v>
                </c:pt>
              </c:strCache>
            </c:strRef>
          </c:tx>
          <c:spPr>
            <a:solidFill>
              <a:srgbClr val="7030A0"/>
            </a:solidFill>
            <a:ln>
              <a:noFill/>
            </a:ln>
            <a:effectLst/>
          </c:spPr>
          <c:invertIfNegative val="0"/>
          <c:cat>
            <c:strRef>
              <c:f>Sheet1!$A$2:$A$6</c:f>
              <c:strCache>
                <c:ptCount val="5"/>
                <c:pt idx="0">
                  <c:v>Barnet</c:v>
                </c:pt>
                <c:pt idx="1">
                  <c:v>Camden</c:v>
                </c:pt>
                <c:pt idx="2">
                  <c:v>Enfield</c:v>
                </c:pt>
                <c:pt idx="3">
                  <c:v>Haringey</c:v>
                </c:pt>
                <c:pt idx="4">
                  <c:v>Islington</c:v>
                </c:pt>
              </c:strCache>
            </c:strRef>
          </c:cat>
          <c:val>
            <c:numRef>
              <c:f>Sheet1!$D$2:$D$6</c:f>
              <c:numCache>
                <c:formatCode>0.0</c:formatCode>
                <c:ptCount val="5"/>
                <c:pt idx="0">
                  <c:v>2.2000000000000002</c:v>
                </c:pt>
                <c:pt idx="1">
                  <c:v>2.1</c:v>
                </c:pt>
                <c:pt idx="2">
                  <c:v>2.6</c:v>
                </c:pt>
                <c:pt idx="3">
                  <c:v>2.1</c:v>
                </c:pt>
                <c:pt idx="4">
                  <c:v>2.4</c:v>
                </c:pt>
              </c:numCache>
            </c:numRef>
          </c:val>
          <c:extLst>
            <c:ext xmlns:c16="http://schemas.microsoft.com/office/drawing/2014/chart" uri="{C3380CC4-5D6E-409C-BE32-E72D297353CC}">
              <c16:uniqueId val="{00000002-FAA6-4350-A929-3119A13484F0}"/>
            </c:ext>
          </c:extLst>
        </c:ser>
        <c:dLbls>
          <c:showLegendKey val="0"/>
          <c:showVal val="0"/>
          <c:showCatName val="0"/>
          <c:showSerName val="0"/>
          <c:showPercent val="0"/>
          <c:showBubbleSize val="0"/>
        </c:dLbls>
        <c:gapWidth val="219"/>
        <c:overlap val="-27"/>
        <c:axId val="682739744"/>
        <c:axId val="682742040"/>
      </c:barChart>
      <c:catAx>
        <c:axId val="68273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742040"/>
        <c:crosses val="autoZero"/>
        <c:auto val="1"/>
        <c:lblAlgn val="ctr"/>
        <c:lblOffset val="100"/>
        <c:noMultiLvlLbl val="0"/>
      </c:catAx>
      <c:valAx>
        <c:axId val="682742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739744"/>
        <c:crosses val="autoZero"/>
        <c:crossBetween val="between"/>
      </c:valAx>
      <c:spPr>
        <a:noFill/>
        <a:ln>
          <a:noFill/>
        </a:ln>
        <a:effectLst/>
      </c:spPr>
    </c:plotArea>
    <c:legend>
      <c:legendPos val="b"/>
      <c:layout>
        <c:manualLayout>
          <c:xMode val="edge"/>
          <c:yMode val="edge"/>
          <c:x val="2.7323450758992351E-2"/>
          <c:y val="0.82920025169617184"/>
          <c:w val="0.92553694707983314"/>
          <c:h val="0.139945871918159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Percentage of adult carers who have as much as social contact as they would like</a:t>
            </a:r>
          </a:p>
          <a:p>
            <a:pPr>
              <a:defRPr/>
            </a:pPr>
            <a:r>
              <a:rPr lang="en-GB" sz="1400" b="0" i="0" u="none" strike="noStrike" baseline="0">
                <a:effectLst/>
              </a:rPr>
              <a:t>Source: </a:t>
            </a:r>
            <a:r>
              <a:rPr lang="en-US" sz="1400" b="0" i="0" u="none" strike="noStrike" baseline="0">
                <a:effectLst/>
              </a:rPr>
              <a:t>Adult social care framework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219890097681443E-2"/>
          <c:y val="0.21133373094997243"/>
          <c:w val="0.88264637262526391"/>
          <c:h val="0.72065579458032925"/>
        </c:manualLayout>
      </c:layout>
      <c:barChart>
        <c:barDir val="col"/>
        <c:grouping val="clustered"/>
        <c:varyColors val="0"/>
        <c:ser>
          <c:idx val="0"/>
          <c:order val="0"/>
          <c:spPr>
            <a:solidFill>
              <a:schemeClr val="accent2"/>
            </a:solidFill>
            <a:ln>
              <a:noFill/>
            </a:ln>
            <a:effectLst/>
          </c:spPr>
          <c:invertIfNegative val="0"/>
          <c:cat>
            <c:strRef>
              <c:f>Sheet1!$A$18:$A$23</c:f>
              <c:strCache>
                <c:ptCount val="6"/>
                <c:pt idx="0">
                  <c:v>Barnet</c:v>
                </c:pt>
                <c:pt idx="1">
                  <c:v>Camden</c:v>
                </c:pt>
                <c:pt idx="2">
                  <c:v>Enfield</c:v>
                </c:pt>
                <c:pt idx="3">
                  <c:v>Haringey</c:v>
                </c:pt>
                <c:pt idx="4">
                  <c:v>Islington</c:v>
                </c:pt>
                <c:pt idx="5">
                  <c:v>England</c:v>
                </c:pt>
              </c:strCache>
            </c:strRef>
          </c:cat>
          <c:val>
            <c:numRef>
              <c:f>Sheet1!$B$18:$B$23</c:f>
              <c:numCache>
                <c:formatCode>0%</c:formatCode>
                <c:ptCount val="6"/>
                <c:pt idx="0">
                  <c:v>0.222</c:v>
                </c:pt>
                <c:pt idx="1">
                  <c:v>0.26600000000000001</c:v>
                </c:pt>
                <c:pt idx="2">
                  <c:v>0.309</c:v>
                </c:pt>
                <c:pt idx="3">
                  <c:v>0.22</c:v>
                </c:pt>
                <c:pt idx="4">
                  <c:v>0.28799999999999998</c:v>
                </c:pt>
                <c:pt idx="5">
                  <c:v>0.28000000000000003</c:v>
                </c:pt>
              </c:numCache>
            </c:numRef>
          </c:val>
          <c:extLst>
            <c:ext xmlns:c16="http://schemas.microsoft.com/office/drawing/2014/chart" uri="{C3380CC4-5D6E-409C-BE32-E72D297353CC}">
              <c16:uniqueId val="{00000000-830E-40C3-8692-5463A08878CB}"/>
            </c:ext>
          </c:extLst>
        </c:ser>
        <c:dLbls>
          <c:showLegendKey val="0"/>
          <c:showVal val="0"/>
          <c:showCatName val="0"/>
          <c:showSerName val="0"/>
          <c:showPercent val="0"/>
          <c:showBubbleSize val="0"/>
        </c:dLbls>
        <c:gapWidth val="219"/>
        <c:overlap val="-27"/>
        <c:axId val="680620488"/>
        <c:axId val="680622128"/>
      </c:barChart>
      <c:catAx>
        <c:axId val="680620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622128"/>
        <c:crosses val="autoZero"/>
        <c:auto val="1"/>
        <c:lblAlgn val="ctr"/>
        <c:lblOffset val="100"/>
        <c:noMultiLvlLbl val="0"/>
      </c:catAx>
      <c:valAx>
        <c:axId val="68062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620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Provision of unpaid care</a:t>
            </a:r>
          </a:p>
          <a:p>
            <a:pPr>
              <a:defRPr/>
            </a:pPr>
            <a:r>
              <a:rPr lang="en-GB"/>
              <a:t>Source: ONS</a:t>
            </a:r>
            <a:r>
              <a:rPr lang="en-GB" baseline="0"/>
              <a:t> census data</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Sheet2!$C$4</c:f>
              <c:strCache>
                <c:ptCount val="1"/>
                <c:pt idx="0">
                  <c:v>1 to 19 hours unpaid care a week</c:v>
                </c:pt>
              </c:strCache>
            </c:strRef>
          </c:tx>
          <c:spPr>
            <a:solidFill>
              <a:schemeClr val="accent1"/>
            </a:solidFill>
            <a:ln>
              <a:noFill/>
            </a:ln>
            <a:effectLst/>
          </c:spPr>
          <c:invertIfNegative val="0"/>
          <c:cat>
            <c:strRef>
              <c:f>Sheet2!$D$3:$H$3</c:f>
              <c:strCache>
                <c:ptCount val="5"/>
                <c:pt idx="0">
                  <c:v>Enfield</c:v>
                </c:pt>
                <c:pt idx="1">
                  <c:v>Barnet</c:v>
                </c:pt>
                <c:pt idx="2">
                  <c:v>Haringey</c:v>
                </c:pt>
                <c:pt idx="3">
                  <c:v>Camden</c:v>
                </c:pt>
                <c:pt idx="4">
                  <c:v>Islington</c:v>
                </c:pt>
              </c:strCache>
            </c:strRef>
          </c:cat>
          <c:val>
            <c:numRef>
              <c:f>Sheet2!$D$4:$H$4</c:f>
              <c:numCache>
                <c:formatCode>#,##0</c:formatCode>
                <c:ptCount val="5"/>
                <c:pt idx="0">
                  <c:v>17299</c:v>
                </c:pt>
                <c:pt idx="1">
                  <c:v>21487</c:v>
                </c:pt>
                <c:pt idx="2">
                  <c:v>11812</c:v>
                </c:pt>
                <c:pt idx="3">
                  <c:v>11551</c:v>
                </c:pt>
                <c:pt idx="4">
                  <c:v>10044</c:v>
                </c:pt>
              </c:numCache>
            </c:numRef>
          </c:val>
          <c:extLst>
            <c:ext xmlns:c16="http://schemas.microsoft.com/office/drawing/2014/chart" uri="{C3380CC4-5D6E-409C-BE32-E72D297353CC}">
              <c16:uniqueId val="{00000000-5BB3-4890-9184-E81C059652AF}"/>
            </c:ext>
          </c:extLst>
        </c:ser>
        <c:ser>
          <c:idx val="1"/>
          <c:order val="1"/>
          <c:tx>
            <c:strRef>
              <c:f>Sheet2!$C$5</c:f>
              <c:strCache>
                <c:ptCount val="1"/>
                <c:pt idx="0">
                  <c:v>20 to 49 hours unpaid care a week</c:v>
                </c:pt>
              </c:strCache>
            </c:strRef>
          </c:tx>
          <c:spPr>
            <a:solidFill>
              <a:schemeClr val="accent2"/>
            </a:solidFill>
            <a:ln>
              <a:noFill/>
            </a:ln>
            <a:effectLst/>
          </c:spPr>
          <c:invertIfNegative val="0"/>
          <c:cat>
            <c:strRef>
              <c:f>Sheet2!$D$3:$H$3</c:f>
              <c:strCache>
                <c:ptCount val="5"/>
                <c:pt idx="0">
                  <c:v>Enfield</c:v>
                </c:pt>
                <c:pt idx="1">
                  <c:v>Barnet</c:v>
                </c:pt>
                <c:pt idx="2">
                  <c:v>Haringey</c:v>
                </c:pt>
                <c:pt idx="3">
                  <c:v>Camden</c:v>
                </c:pt>
                <c:pt idx="4">
                  <c:v>Islington</c:v>
                </c:pt>
              </c:strCache>
            </c:strRef>
          </c:cat>
          <c:val>
            <c:numRef>
              <c:f>Sheet2!$D$5:$H$5</c:f>
              <c:numCache>
                <c:formatCode>#,##0</c:formatCode>
                <c:ptCount val="5"/>
                <c:pt idx="0">
                  <c:v>4131</c:v>
                </c:pt>
                <c:pt idx="1">
                  <c:v>4586</c:v>
                </c:pt>
                <c:pt idx="2">
                  <c:v>2904</c:v>
                </c:pt>
                <c:pt idx="3">
                  <c:v>2437</c:v>
                </c:pt>
                <c:pt idx="4">
                  <c:v>2505</c:v>
                </c:pt>
              </c:numCache>
            </c:numRef>
          </c:val>
          <c:extLst>
            <c:ext xmlns:c16="http://schemas.microsoft.com/office/drawing/2014/chart" uri="{C3380CC4-5D6E-409C-BE32-E72D297353CC}">
              <c16:uniqueId val="{00000001-5BB3-4890-9184-E81C059652AF}"/>
            </c:ext>
          </c:extLst>
        </c:ser>
        <c:ser>
          <c:idx val="2"/>
          <c:order val="2"/>
          <c:tx>
            <c:strRef>
              <c:f>Sheet2!$C$6</c:f>
              <c:strCache>
                <c:ptCount val="1"/>
                <c:pt idx="0">
                  <c:v>50 or more hours unpaid care a week</c:v>
                </c:pt>
              </c:strCache>
            </c:strRef>
          </c:tx>
          <c:spPr>
            <a:solidFill>
              <a:srgbClr val="7030A0"/>
            </a:solidFill>
            <a:ln>
              <a:noFill/>
            </a:ln>
            <a:effectLst/>
          </c:spPr>
          <c:invertIfNegative val="0"/>
          <c:cat>
            <c:strRef>
              <c:f>Sheet2!$D$3:$H$3</c:f>
              <c:strCache>
                <c:ptCount val="5"/>
                <c:pt idx="0">
                  <c:v>Enfield</c:v>
                </c:pt>
                <c:pt idx="1">
                  <c:v>Barnet</c:v>
                </c:pt>
                <c:pt idx="2">
                  <c:v>Haringey</c:v>
                </c:pt>
                <c:pt idx="3">
                  <c:v>Camden</c:v>
                </c:pt>
                <c:pt idx="4">
                  <c:v>Islington</c:v>
                </c:pt>
              </c:strCache>
            </c:strRef>
          </c:cat>
          <c:val>
            <c:numRef>
              <c:f>Sheet2!$D$6:$H$6</c:f>
              <c:numCache>
                <c:formatCode>#,##0</c:formatCode>
                <c:ptCount val="5"/>
                <c:pt idx="0">
                  <c:v>6194</c:v>
                </c:pt>
                <c:pt idx="1">
                  <c:v>6247</c:v>
                </c:pt>
                <c:pt idx="2">
                  <c:v>4171</c:v>
                </c:pt>
                <c:pt idx="3">
                  <c:v>3318</c:v>
                </c:pt>
                <c:pt idx="4">
                  <c:v>3762</c:v>
                </c:pt>
              </c:numCache>
            </c:numRef>
          </c:val>
          <c:extLst>
            <c:ext xmlns:c16="http://schemas.microsoft.com/office/drawing/2014/chart" uri="{C3380CC4-5D6E-409C-BE32-E72D297353CC}">
              <c16:uniqueId val="{00000002-5BB3-4890-9184-E81C059652AF}"/>
            </c:ext>
          </c:extLst>
        </c:ser>
        <c:dLbls>
          <c:showLegendKey val="0"/>
          <c:showVal val="0"/>
          <c:showCatName val="0"/>
          <c:showSerName val="0"/>
          <c:showPercent val="0"/>
          <c:showBubbleSize val="0"/>
        </c:dLbls>
        <c:gapWidth val="219"/>
        <c:overlap val="-27"/>
        <c:axId val="689824368"/>
        <c:axId val="681921184"/>
      </c:barChart>
      <c:catAx>
        <c:axId val="68982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921184"/>
        <c:crosses val="autoZero"/>
        <c:auto val="1"/>
        <c:lblAlgn val="ctr"/>
        <c:lblOffset val="100"/>
        <c:noMultiLvlLbl val="0"/>
      </c:catAx>
      <c:valAx>
        <c:axId val="681921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82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56213322897795E-2"/>
          <c:y val="3.1354540853485414E-2"/>
          <c:w val="0.88745238920385294"/>
          <c:h val="0.7847137355108692"/>
        </c:manualLayout>
      </c:layout>
      <c:barChart>
        <c:barDir val="col"/>
        <c:grouping val="clustered"/>
        <c:varyColors val="0"/>
        <c:ser>
          <c:idx val="0"/>
          <c:order val="0"/>
          <c:tx>
            <c:strRef>
              <c:f>Sheet1!$A$5</c:f>
              <c:strCache>
                <c:ptCount val="1"/>
                <c:pt idx="0">
                  <c:v>England</c:v>
                </c:pt>
              </c:strCache>
            </c:strRef>
          </c:tx>
          <c:spPr>
            <a:solidFill>
              <a:schemeClr val="accent1"/>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Sheet1!$B$5:$I$5</c:f>
              <c:numCache>
                <c:formatCode>0.0</c:formatCode>
                <c:ptCount val="8"/>
                <c:pt idx="0">
                  <c:v>5.6000000000000005</c:v>
                </c:pt>
                <c:pt idx="1">
                  <c:v>7.7</c:v>
                </c:pt>
                <c:pt idx="2">
                  <c:v>5.7</c:v>
                </c:pt>
                <c:pt idx="3">
                  <c:v>5.9</c:v>
                </c:pt>
                <c:pt idx="4">
                  <c:v>8.5</c:v>
                </c:pt>
                <c:pt idx="5">
                  <c:v>13.3</c:v>
                </c:pt>
                <c:pt idx="6">
                  <c:v>27.6</c:v>
                </c:pt>
                <c:pt idx="7">
                  <c:v>25.6</c:v>
                </c:pt>
              </c:numCache>
            </c:numRef>
          </c:val>
          <c:extLst>
            <c:ext xmlns:c16="http://schemas.microsoft.com/office/drawing/2014/chart" uri="{C3380CC4-5D6E-409C-BE32-E72D297353CC}">
              <c16:uniqueId val="{00000000-ED57-4CC2-9912-52DB410D69CC}"/>
            </c:ext>
          </c:extLst>
        </c:ser>
        <c:ser>
          <c:idx val="1"/>
          <c:order val="1"/>
          <c:tx>
            <c:strRef>
              <c:f>Sheet1!$A$6</c:f>
              <c:strCache>
                <c:ptCount val="1"/>
                <c:pt idx="0">
                  <c:v>London</c:v>
                </c:pt>
              </c:strCache>
            </c:strRef>
          </c:tx>
          <c:spPr>
            <a:solidFill>
              <a:schemeClr val="accent2"/>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Sheet1!$B$6:$I$6</c:f>
              <c:numCache>
                <c:formatCode>0.0</c:formatCode>
                <c:ptCount val="8"/>
                <c:pt idx="0">
                  <c:v>7.9</c:v>
                </c:pt>
                <c:pt idx="1">
                  <c:v>11.3</c:v>
                </c:pt>
                <c:pt idx="2">
                  <c:v>8.1</c:v>
                </c:pt>
                <c:pt idx="3">
                  <c:v>7.3000000000000007</c:v>
                </c:pt>
                <c:pt idx="4">
                  <c:v>9.9</c:v>
                </c:pt>
                <c:pt idx="5">
                  <c:v>12.200000000000001</c:v>
                </c:pt>
                <c:pt idx="6">
                  <c:v>21.200000000000003</c:v>
                </c:pt>
                <c:pt idx="7">
                  <c:v>22.1</c:v>
                </c:pt>
              </c:numCache>
            </c:numRef>
          </c:val>
          <c:extLst>
            <c:ext xmlns:c16="http://schemas.microsoft.com/office/drawing/2014/chart" uri="{C3380CC4-5D6E-409C-BE32-E72D297353CC}">
              <c16:uniqueId val="{00000001-ED57-4CC2-9912-52DB410D69CC}"/>
            </c:ext>
          </c:extLst>
        </c:ser>
        <c:ser>
          <c:idx val="2"/>
          <c:order val="2"/>
          <c:tx>
            <c:strRef>
              <c:f>Sheet1!$A$7</c:f>
              <c:strCache>
                <c:ptCount val="1"/>
                <c:pt idx="0">
                  <c:v>Camden</c:v>
                </c:pt>
              </c:strCache>
            </c:strRef>
          </c:tx>
          <c:spPr>
            <a:solidFill>
              <a:schemeClr val="accent3"/>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Sheet1!$B$7:$I$7</c:f>
              <c:numCache>
                <c:formatCode>0.0</c:formatCode>
                <c:ptCount val="8"/>
                <c:pt idx="0">
                  <c:v>12.8</c:v>
                </c:pt>
                <c:pt idx="1">
                  <c:v>17.2</c:v>
                </c:pt>
                <c:pt idx="2">
                  <c:v>10.3</c:v>
                </c:pt>
                <c:pt idx="3">
                  <c:v>11.3</c:v>
                </c:pt>
                <c:pt idx="4">
                  <c:v>7.4</c:v>
                </c:pt>
                <c:pt idx="5">
                  <c:v>14.3</c:v>
                </c:pt>
                <c:pt idx="6">
                  <c:v>15.3</c:v>
                </c:pt>
                <c:pt idx="7">
                  <c:v>11.3</c:v>
                </c:pt>
              </c:numCache>
            </c:numRef>
          </c:val>
          <c:extLst>
            <c:ext xmlns:c16="http://schemas.microsoft.com/office/drawing/2014/chart" uri="{C3380CC4-5D6E-409C-BE32-E72D297353CC}">
              <c16:uniqueId val="{00000002-ED57-4CC2-9912-52DB410D69CC}"/>
            </c:ext>
          </c:extLst>
        </c:ser>
        <c:ser>
          <c:idx val="3"/>
          <c:order val="3"/>
          <c:tx>
            <c:strRef>
              <c:f>Sheet1!$A$8</c:f>
              <c:strCache>
                <c:ptCount val="1"/>
                <c:pt idx="0">
                  <c:v>Islington</c:v>
                </c:pt>
              </c:strCache>
            </c:strRef>
          </c:tx>
          <c:spPr>
            <a:solidFill>
              <a:schemeClr val="accent4"/>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Sheet1!$B$8:$I$8</c:f>
              <c:numCache>
                <c:formatCode>0.0</c:formatCode>
                <c:ptCount val="8"/>
                <c:pt idx="0">
                  <c:v>12.9</c:v>
                </c:pt>
                <c:pt idx="1">
                  <c:v>18.100000000000001</c:v>
                </c:pt>
                <c:pt idx="2">
                  <c:v>10.3</c:v>
                </c:pt>
                <c:pt idx="3">
                  <c:v>9.7000000000000011</c:v>
                </c:pt>
                <c:pt idx="4">
                  <c:v>10.3</c:v>
                </c:pt>
                <c:pt idx="5">
                  <c:v>6.5</c:v>
                </c:pt>
                <c:pt idx="6">
                  <c:v>22.6</c:v>
                </c:pt>
                <c:pt idx="7">
                  <c:v>9.7000000000000011</c:v>
                </c:pt>
              </c:numCache>
            </c:numRef>
          </c:val>
          <c:extLst>
            <c:ext xmlns:c16="http://schemas.microsoft.com/office/drawing/2014/chart" uri="{C3380CC4-5D6E-409C-BE32-E72D297353CC}">
              <c16:uniqueId val="{00000003-ED57-4CC2-9912-52DB410D69CC}"/>
            </c:ext>
          </c:extLst>
        </c:ser>
        <c:ser>
          <c:idx val="4"/>
          <c:order val="4"/>
          <c:tx>
            <c:strRef>
              <c:f>Sheet1!$A$9</c:f>
              <c:strCache>
                <c:ptCount val="1"/>
                <c:pt idx="0">
                  <c:v>Barnet</c:v>
                </c:pt>
              </c:strCache>
            </c:strRef>
          </c:tx>
          <c:spPr>
            <a:solidFill>
              <a:schemeClr val="accent5"/>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Sheet1!$B$9:$I$9</c:f>
              <c:numCache>
                <c:formatCode>0.0</c:formatCode>
                <c:ptCount val="8"/>
                <c:pt idx="0">
                  <c:v>7</c:v>
                </c:pt>
                <c:pt idx="1">
                  <c:v>21.400000000000002</c:v>
                </c:pt>
                <c:pt idx="2">
                  <c:v>10.5</c:v>
                </c:pt>
                <c:pt idx="3">
                  <c:v>7.2</c:v>
                </c:pt>
                <c:pt idx="4">
                  <c:v>8.8000000000000007</c:v>
                </c:pt>
                <c:pt idx="5">
                  <c:v>6.7</c:v>
                </c:pt>
                <c:pt idx="6">
                  <c:v>18.5</c:v>
                </c:pt>
                <c:pt idx="7">
                  <c:v>19.8</c:v>
                </c:pt>
              </c:numCache>
            </c:numRef>
          </c:val>
          <c:extLst>
            <c:ext xmlns:c16="http://schemas.microsoft.com/office/drawing/2014/chart" uri="{C3380CC4-5D6E-409C-BE32-E72D297353CC}">
              <c16:uniqueId val="{00000004-ED57-4CC2-9912-52DB410D69CC}"/>
            </c:ext>
          </c:extLst>
        </c:ser>
        <c:ser>
          <c:idx val="5"/>
          <c:order val="5"/>
          <c:tx>
            <c:strRef>
              <c:f>Sheet1!$A$10</c:f>
              <c:strCache>
                <c:ptCount val="1"/>
                <c:pt idx="0">
                  <c:v>Enfield</c:v>
                </c:pt>
              </c:strCache>
            </c:strRef>
          </c:tx>
          <c:spPr>
            <a:solidFill>
              <a:srgbClr val="E40520"/>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Sheet1!$B$10:$I$10</c:f>
              <c:numCache>
                <c:formatCode>0.0</c:formatCode>
                <c:ptCount val="8"/>
                <c:pt idx="0">
                  <c:v>10.100000000000001</c:v>
                </c:pt>
                <c:pt idx="1">
                  <c:v>8.1</c:v>
                </c:pt>
                <c:pt idx="2">
                  <c:v>5.3000000000000007</c:v>
                </c:pt>
                <c:pt idx="3">
                  <c:v>7.3000000000000007</c:v>
                </c:pt>
                <c:pt idx="4">
                  <c:v>8.1</c:v>
                </c:pt>
                <c:pt idx="5">
                  <c:v>14.3</c:v>
                </c:pt>
                <c:pt idx="6">
                  <c:v>23.6</c:v>
                </c:pt>
                <c:pt idx="7">
                  <c:v>23</c:v>
                </c:pt>
              </c:numCache>
            </c:numRef>
          </c:val>
          <c:extLst>
            <c:ext xmlns:c16="http://schemas.microsoft.com/office/drawing/2014/chart" uri="{C3380CC4-5D6E-409C-BE32-E72D297353CC}">
              <c16:uniqueId val="{00000005-ED57-4CC2-9912-52DB410D69CC}"/>
            </c:ext>
          </c:extLst>
        </c:ser>
        <c:ser>
          <c:idx val="6"/>
          <c:order val="6"/>
          <c:tx>
            <c:strRef>
              <c:f>Sheet1!$A$11</c:f>
              <c:strCache>
                <c:ptCount val="1"/>
                <c:pt idx="0">
                  <c:v>Haringey</c:v>
                </c:pt>
              </c:strCache>
            </c:strRef>
          </c:tx>
          <c:spPr>
            <a:solidFill>
              <a:schemeClr val="accent1">
                <a:lumMod val="60000"/>
              </a:schemeClr>
            </a:solidFill>
            <a:ln>
              <a:noFill/>
            </a:ln>
            <a:effectLst/>
          </c:spPr>
          <c:invertIfNegative val="0"/>
          <c:cat>
            <c:strRef>
              <c:f>Sheet1!$B$4:$I$4</c:f>
              <c:strCache>
                <c:ptCount val="8"/>
                <c:pt idx="0">
                  <c:v>18-24</c:v>
                </c:pt>
                <c:pt idx="1">
                  <c:v>25-34</c:v>
                </c:pt>
                <c:pt idx="2">
                  <c:v>35-44</c:v>
                </c:pt>
                <c:pt idx="3">
                  <c:v>45-54</c:v>
                </c:pt>
                <c:pt idx="4">
                  <c:v>55-64</c:v>
                </c:pt>
                <c:pt idx="5">
                  <c:v>65-74</c:v>
                </c:pt>
                <c:pt idx="6">
                  <c:v>75-84</c:v>
                </c:pt>
                <c:pt idx="7">
                  <c:v>85+</c:v>
                </c:pt>
              </c:strCache>
            </c:strRef>
          </c:cat>
          <c:val>
            <c:numRef>
              <c:f>Sheet1!$B$11:$I$11</c:f>
              <c:numCache>
                <c:formatCode>0.0</c:formatCode>
                <c:ptCount val="8"/>
                <c:pt idx="0">
                  <c:v>8.5</c:v>
                </c:pt>
                <c:pt idx="1">
                  <c:v>12.3</c:v>
                </c:pt>
                <c:pt idx="2">
                  <c:v>13.100000000000001</c:v>
                </c:pt>
                <c:pt idx="3">
                  <c:v>10</c:v>
                </c:pt>
                <c:pt idx="4">
                  <c:v>10.8</c:v>
                </c:pt>
                <c:pt idx="5">
                  <c:v>9.2000000000000011</c:v>
                </c:pt>
                <c:pt idx="6">
                  <c:v>20</c:v>
                </c:pt>
                <c:pt idx="7">
                  <c:v>16.2</c:v>
                </c:pt>
              </c:numCache>
            </c:numRef>
          </c:val>
          <c:extLst>
            <c:ext xmlns:c16="http://schemas.microsoft.com/office/drawing/2014/chart" uri="{C3380CC4-5D6E-409C-BE32-E72D297353CC}">
              <c16:uniqueId val="{00000006-ED57-4CC2-9912-52DB410D69CC}"/>
            </c:ext>
          </c:extLst>
        </c:ser>
        <c:dLbls>
          <c:showLegendKey val="0"/>
          <c:showVal val="0"/>
          <c:showCatName val="0"/>
          <c:showSerName val="0"/>
          <c:showPercent val="0"/>
          <c:showBubbleSize val="0"/>
        </c:dLbls>
        <c:gapWidth val="219"/>
        <c:overlap val="-27"/>
        <c:axId val="930913280"/>
        <c:axId val="930913936"/>
      </c:barChart>
      <c:catAx>
        <c:axId val="93091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913936"/>
        <c:crosses val="autoZero"/>
        <c:auto val="1"/>
        <c:lblAlgn val="ctr"/>
        <c:lblOffset val="100"/>
        <c:noMultiLvlLbl val="0"/>
      </c:catAx>
      <c:valAx>
        <c:axId val="930913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91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Sheet2!$A$5</c:f>
              <c:strCache>
                <c:ptCount val="1"/>
                <c:pt idx="0">
                  <c:v>England</c:v>
                </c:pt>
              </c:strCache>
            </c:strRef>
          </c:tx>
          <c:spPr>
            <a:solidFill>
              <a:schemeClr val="accent1"/>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Sheet2!$B$5:$J$5</c:f>
              <c:numCache>
                <c:formatCode>0.0</c:formatCode>
                <c:ptCount val="9"/>
                <c:pt idx="0">
                  <c:v>36.700000000000003</c:v>
                </c:pt>
                <c:pt idx="1">
                  <c:v>50.300000000000004</c:v>
                </c:pt>
                <c:pt idx="2">
                  <c:v>28.400000000000002</c:v>
                </c:pt>
                <c:pt idx="3">
                  <c:v>22.5</c:v>
                </c:pt>
                <c:pt idx="4">
                  <c:v>32.6</c:v>
                </c:pt>
                <c:pt idx="5">
                  <c:v>22.5</c:v>
                </c:pt>
                <c:pt idx="6">
                  <c:v>37.300000000000004</c:v>
                </c:pt>
                <c:pt idx="7">
                  <c:v>5.8000000000000007</c:v>
                </c:pt>
                <c:pt idx="8">
                  <c:v>1.8</c:v>
                </c:pt>
              </c:numCache>
            </c:numRef>
          </c:val>
          <c:extLst>
            <c:ext xmlns:c16="http://schemas.microsoft.com/office/drawing/2014/chart" uri="{C3380CC4-5D6E-409C-BE32-E72D297353CC}">
              <c16:uniqueId val="{00000000-8F67-49F5-AD3C-14CEAF92C2C6}"/>
            </c:ext>
          </c:extLst>
        </c:ser>
        <c:ser>
          <c:idx val="1"/>
          <c:order val="1"/>
          <c:tx>
            <c:strRef>
              <c:f>Sheet2!$A$6</c:f>
              <c:strCache>
                <c:ptCount val="1"/>
                <c:pt idx="0">
                  <c:v>London</c:v>
                </c:pt>
              </c:strCache>
            </c:strRef>
          </c:tx>
          <c:spPr>
            <a:solidFill>
              <a:schemeClr val="accent2"/>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Sheet2!$B$6:$J$6</c:f>
              <c:numCache>
                <c:formatCode>0.0</c:formatCode>
                <c:ptCount val="9"/>
                <c:pt idx="0">
                  <c:v>29.700000000000003</c:v>
                </c:pt>
                <c:pt idx="1">
                  <c:v>49.800000000000004</c:v>
                </c:pt>
                <c:pt idx="2">
                  <c:v>25.400000000000002</c:v>
                </c:pt>
                <c:pt idx="3">
                  <c:v>24</c:v>
                </c:pt>
                <c:pt idx="4">
                  <c:v>28.200000000000003</c:v>
                </c:pt>
                <c:pt idx="5">
                  <c:v>32.5</c:v>
                </c:pt>
                <c:pt idx="6">
                  <c:v>36.800000000000004</c:v>
                </c:pt>
                <c:pt idx="7">
                  <c:v>4.9000000000000004</c:v>
                </c:pt>
                <c:pt idx="8">
                  <c:v>2</c:v>
                </c:pt>
              </c:numCache>
            </c:numRef>
          </c:val>
          <c:extLst>
            <c:ext xmlns:c16="http://schemas.microsoft.com/office/drawing/2014/chart" uri="{C3380CC4-5D6E-409C-BE32-E72D297353CC}">
              <c16:uniqueId val="{00000001-8F67-49F5-AD3C-14CEAF92C2C6}"/>
            </c:ext>
          </c:extLst>
        </c:ser>
        <c:ser>
          <c:idx val="2"/>
          <c:order val="2"/>
          <c:tx>
            <c:strRef>
              <c:f>Sheet2!$A$7</c:f>
              <c:strCache>
                <c:ptCount val="1"/>
                <c:pt idx="0">
                  <c:v>Camden</c:v>
                </c:pt>
              </c:strCache>
            </c:strRef>
          </c:tx>
          <c:spPr>
            <a:solidFill>
              <a:schemeClr val="accent3"/>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Sheet2!$B$7:$J$7</c:f>
              <c:numCache>
                <c:formatCode>0.0</c:formatCode>
                <c:ptCount val="9"/>
                <c:pt idx="0">
                  <c:v>22.200000000000003</c:v>
                </c:pt>
                <c:pt idx="1">
                  <c:v>37</c:v>
                </c:pt>
                <c:pt idx="2">
                  <c:v>18.3</c:v>
                </c:pt>
                <c:pt idx="3">
                  <c:v>36.6</c:v>
                </c:pt>
                <c:pt idx="4">
                  <c:v>19.5</c:v>
                </c:pt>
                <c:pt idx="5">
                  <c:v>40.900000000000006</c:v>
                </c:pt>
                <c:pt idx="6">
                  <c:v>33.9</c:v>
                </c:pt>
                <c:pt idx="7">
                  <c:v>3.1</c:v>
                </c:pt>
                <c:pt idx="8">
                  <c:v>3.5</c:v>
                </c:pt>
              </c:numCache>
            </c:numRef>
          </c:val>
          <c:extLst>
            <c:ext xmlns:c16="http://schemas.microsoft.com/office/drawing/2014/chart" uri="{C3380CC4-5D6E-409C-BE32-E72D297353CC}">
              <c16:uniqueId val="{00000002-8F67-49F5-AD3C-14CEAF92C2C6}"/>
            </c:ext>
          </c:extLst>
        </c:ser>
        <c:ser>
          <c:idx val="3"/>
          <c:order val="3"/>
          <c:tx>
            <c:strRef>
              <c:f>Sheet2!$A$8</c:f>
              <c:strCache>
                <c:ptCount val="1"/>
                <c:pt idx="0">
                  <c:v>Islington</c:v>
                </c:pt>
              </c:strCache>
            </c:strRef>
          </c:tx>
          <c:spPr>
            <a:solidFill>
              <a:schemeClr val="accent4"/>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Sheet2!$B$8:$J$8</c:f>
              <c:numCache>
                <c:formatCode>0.0</c:formatCode>
                <c:ptCount val="9"/>
                <c:pt idx="0">
                  <c:v>11</c:v>
                </c:pt>
                <c:pt idx="1">
                  <c:v>42.7</c:v>
                </c:pt>
                <c:pt idx="2">
                  <c:v>14</c:v>
                </c:pt>
                <c:pt idx="3">
                  <c:v>34.800000000000004</c:v>
                </c:pt>
                <c:pt idx="4">
                  <c:v>21.3</c:v>
                </c:pt>
                <c:pt idx="5">
                  <c:v>34.800000000000004</c:v>
                </c:pt>
                <c:pt idx="6">
                  <c:v>32.300000000000004</c:v>
                </c:pt>
                <c:pt idx="7">
                  <c:v>1.2000000000000002</c:v>
                </c:pt>
                <c:pt idx="8">
                  <c:v>3.7</c:v>
                </c:pt>
              </c:numCache>
            </c:numRef>
          </c:val>
          <c:extLst>
            <c:ext xmlns:c16="http://schemas.microsoft.com/office/drawing/2014/chart" uri="{C3380CC4-5D6E-409C-BE32-E72D297353CC}">
              <c16:uniqueId val="{00000003-8F67-49F5-AD3C-14CEAF92C2C6}"/>
            </c:ext>
          </c:extLst>
        </c:ser>
        <c:ser>
          <c:idx val="4"/>
          <c:order val="4"/>
          <c:tx>
            <c:strRef>
              <c:f>Sheet2!$A$9</c:f>
              <c:strCache>
                <c:ptCount val="1"/>
                <c:pt idx="0">
                  <c:v>Barnet</c:v>
                </c:pt>
              </c:strCache>
            </c:strRef>
          </c:tx>
          <c:spPr>
            <a:solidFill>
              <a:schemeClr val="accent5"/>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Sheet2!$B$9:$J$9</c:f>
              <c:numCache>
                <c:formatCode>0.0</c:formatCode>
                <c:ptCount val="9"/>
                <c:pt idx="0">
                  <c:v>23.5</c:v>
                </c:pt>
                <c:pt idx="1">
                  <c:v>44.800000000000004</c:v>
                </c:pt>
                <c:pt idx="2">
                  <c:v>25.6</c:v>
                </c:pt>
                <c:pt idx="3">
                  <c:v>24.3</c:v>
                </c:pt>
                <c:pt idx="4">
                  <c:v>22.900000000000002</c:v>
                </c:pt>
                <c:pt idx="5">
                  <c:v>45.6</c:v>
                </c:pt>
                <c:pt idx="6">
                  <c:v>29.6</c:v>
                </c:pt>
                <c:pt idx="7">
                  <c:v>7.5</c:v>
                </c:pt>
                <c:pt idx="8">
                  <c:v>0.8</c:v>
                </c:pt>
              </c:numCache>
            </c:numRef>
          </c:val>
          <c:extLst>
            <c:ext xmlns:c16="http://schemas.microsoft.com/office/drawing/2014/chart" uri="{C3380CC4-5D6E-409C-BE32-E72D297353CC}">
              <c16:uniqueId val="{00000004-8F67-49F5-AD3C-14CEAF92C2C6}"/>
            </c:ext>
          </c:extLst>
        </c:ser>
        <c:ser>
          <c:idx val="5"/>
          <c:order val="5"/>
          <c:tx>
            <c:strRef>
              <c:f>Sheet2!$A$10</c:f>
              <c:strCache>
                <c:ptCount val="1"/>
                <c:pt idx="0">
                  <c:v>Enfield</c:v>
                </c:pt>
              </c:strCache>
            </c:strRef>
          </c:tx>
          <c:spPr>
            <a:solidFill>
              <a:srgbClr val="FF0000"/>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Sheet2!$B$10:$J$10</c:f>
              <c:numCache>
                <c:formatCode>0.0</c:formatCode>
                <c:ptCount val="9"/>
                <c:pt idx="0">
                  <c:v>29.700000000000003</c:v>
                </c:pt>
                <c:pt idx="1">
                  <c:v>49</c:v>
                </c:pt>
                <c:pt idx="2">
                  <c:v>26.900000000000002</c:v>
                </c:pt>
                <c:pt idx="3">
                  <c:v>28.3</c:v>
                </c:pt>
                <c:pt idx="4">
                  <c:v>27.5</c:v>
                </c:pt>
                <c:pt idx="5">
                  <c:v>27.200000000000003</c:v>
                </c:pt>
                <c:pt idx="6">
                  <c:v>39.200000000000003</c:v>
                </c:pt>
                <c:pt idx="7">
                  <c:v>3.4000000000000004</c:v>
                </c:pt>
                <c:pt idx="8">
                  <c:v>1.7000000000000002</c:v>
                </c:pt>
              </c:numCache>
            </c:numRef>
          </c:val>
          <c:extLst>
            <c:ext xmlns:c16="http://schemas.microsoft.com/office/drawing/2014/chart" uri="{C3380CC4-5D6E-409C-BE32-E72D297353CC}">
              <c16:uniqueId val="{00000005-8F67-49F5-AD3C-14CEAF92C2C6}"/>
            </c:ext>
          </c:extLst>
        </c:ser>
        <c:ser>
          <c:idx val="6"/>
          <c:order val="6"/>
          <c:tx>
            <c:strRef>
              <c:f>Sheet2!$A$11</c:f>
              <c:strCache>
                <c:ptCount val="1"/>
                <c:pt idx="0">
                  <c:v>Haringey</c:v>
                </c:pt>
              </c:strCache>
            </c:strRef>
          </c:tx>
          <c:spPr>
            <a:solidFill>
              <a:schemeClr val="accent1">
                <a:lumMod val="60000"/>
              </a:schemeClr>
            </a:solidFill>
            <a:ln>
              <a:noFill/>
            </a:ln>
            <a:effectLst/>
          </c:spPr>
          <c:invertIfNegative val="0"/>
          <c:cat>
            <c:strRef>
              <c:f>Sheet2!$B$4:$J$4</c:f>
              <c:strCache>
                <c:ptCount val="9"/>
                <c:pt idx="0">
                  <c:v>Dementia</c:v>
                </c:pt>
                <c:pt idx="1">
                  <c:v>A physical disability</c:v>
                </c:pt>
                <c:pt idx="2">
                  <c:v>Sight or hearing loss</c:v>
                </c:pt>
                <c:pt idx="3">
                  <c:v>A mental health problem</c:v>
                </c:pt>
                <c:pt idx="4">
                  <c:v>Problems connected to ageing</c:v>
                </c:pt>
                <c:pt idx="5">
                  <c:v>A learning disability or difficulty</c:v>
                </c:pt>
                <c:pt idx="6">
                  <c:v>Long-standing illness</c:v>
                </c:pt>
                <c:pt idx="7">
                  <c:v>Terminal illness</c:v>
                </c:pt>
                <c:pt idx="8">
                  <c:v>Alcohol or drug dependency</c:v>
                </c:pt>
              </c:strCache>
            </c:strRef>
          </c:cat>
          <c:val>
            <c:numRef>
              <c:f>Sheet2!$B$11:$J$11</c:f>
              <c:numCache>
                <c:formatCode>0.0</c:formatCode>
                <c:ptCount val="9"/>
                <c:pt idx="0">
                  <c:v>22.900000000000002</c:v>
                </c:pt>
                <c:pt idx="1">
                  <c:v>47.300000000000004</c:v>
                </c:pt>
                <c:pt idx="2">
                  <c:v>26.700000000000003</c:v>
                </c:pt>
                <c:pt idx="3">
                  <c:v>29</c:v>
                </c:pt>
                <c:pt idx="4">
                  <c:v>27.5</c:v>
                </c:pt>
                <c:pt idx="5">
                  <c:v>38.200000000000003</c:v>
                </c:pt>
                <c:pt idx="6">
                  <c:v>35.9</c:v>
                </c:pt>
                <c:pt idx="7">
                  <c:v>4.6000000000000005</c:v>
                </c:pt>
                <c:pt idx="8">
                  <c:v>1.5</c:v>
                </c:pt>
              </c:numCache>
            </c:numRef>
          </c:val>
          <c:extLst>
            <c:ext xmlns:c16="http://schemas.microsoft.com/office/drawing/2014/chart" uri="{C3380CC4-5D6E-409C-BE32-E72D297353CC}">
              <c16:uniqueId val="{00000006-8F67-49F5-AD3C-14CEAF92C2C6}"/>
            </c:ext>
          </c:extLst>
        </c:ser>
        <c:dLbls>
          <c:showLegendKey val="0"/>
          <c:showVal val="0"/>
          <c:showCatName val="0"/>
          <c:showSerName val="0"/>
          <c:showPercent val="0"/>
          <c:showBubbleSize val="0"/>
        </c:dLbls>
        <c:gapWidth val="219"/>
        <c:overlap val="-27"/>
        <c:axId val="934005016"/>
        <c:axId val="934006000"/>
      </c:barChart>
      <c:catAx>
        <c:axId val="93400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006000"/>
        <c:crosses val="autoZero"/>
        <c:auto val="1"/>
        <c:lblAlgn val="ctr"/>
        <c:lblOffset val="100"/>
        <c:noMultiLvlLbl val="0"/>
      </c:catAx>
      <c:valAx>
        <c:axId val="934006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005016"/>
        <c:crosses val="autoZero"/>
        <c:crossBetween val="between"/>
      </c:valAx>
      <c:spPr>
        <a:noFill/>
        <a:ln>
          <a:noFill/>
        </a:ln>
        <a:effectLst/>
      </c:spPr>
    </c:plotArea>
    <c:legend>
      <c:legendPos val="b"/>
      <c:layout>
        <c:manualLayout>
          <c:xMode val="edge"/>
          <c:yMode val="edge"/>
          <c:x val="2.6970892123097428E-2"/>
          <c:y val="0.88013767765473472"/>
          <c:w val="0.85669758915676031"/>
          <c:h val="9.66253300293298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02919333749257E-2"/>
          <c:y val="4.9219353282242959E-2"/>
          <c:w val="0.90332448816228395"/>
          <c:h val="0.47767866802870351"/>
        </c:manualLayout>
      </c:layout>
      <c:barChart>
        <c:barDir val="col"/>
        <c:grouping val="clustered"/>
        <c:varyColors val="0"/>
        <c:ser>
          <c:idx val="0"/>
          <c:order val="0"/>
          <c:tx>
            <c:strRef>
              <c:f>Sheet3!$A$18</c:f>
              <c:strCache>
                <c:ptCount val="1"/>
                <c:pt idx="0">
                  <c:v>England</c:v>
                </c:pt>
              </c:strCache>
            </c:strRef>
          </c:tx>
          <c:spPr>
            <a:solidFill>
              <a:schemeClr val="accent1"/>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Sheet3!$B$18:$I$18</c:f>
              <c:numCache>
                <c:formatCode>0.0</c:formatCode>
                <c:ptCount val="8"/>
                <c:pt idx="0">
                  <c:v>25.6</c:v>
                </c:pt>
                <c:pt idx="1">
                  <c:v>9.7000000000000011</c:v>
                </c:pt>
                <c:pt idx="2">
                  <c:v>17.7</c:v>
                </c:pt>
                <c:pt idx="3">
                  <c:v>22.700000000000003</c:v>
                </c:pt>
                <c:pt idx="4">
                  <c:v>12.9</c:v>
                </c:pt>
                <c:pt idx="5">
                  <c:v>5.5</c:v>
                </c:pt>
                <c:pt idx="6">
                  <c:v>2.6</c:v>
                </c:pt>
                <c:pt idx="7">
                  <c:v>3.2</c:v>
                </c:pt>
              </c:numCache>
            </c:numRef>
          </c:val>
          <c:extLst>
            <c:ext xmlns:c16="http://schemas.microsoft.com/office/drawing/2014/chart" uri="{C3380CC4-5D6E-409C-BE32-E72D297353CC}">
              <c16:uniqueId val="{00000000-287D-4161-BF0F-C96F393D37B6}"/>
            </c:ext>
          </c:extLst>
        </c:ser>
        <c:ser>
          <c:idx val="1"/>
          <c:order val="1"/>
          <c:tx>
            <c:strRef>
              <c:f>Sheet3!$A$19</c:f>
              <c:strCache>
                <c:ptCount val="1"/>
                <c:pt idx="0">
                  <c:v>London</c:v>
                </c:pt>
              </c:strCache>
            </c:strRef>
          </c:tx>
          <c:spPr>
            <a:solidFill>
              <a:schemeClr val="accent2"/>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Sheet3!$B$19:$I$19</c:f>
              <c:numCache>
                <c:formatCode>0.0</c:formatCode>
                <c:ptCount val="8"/>
                <c:pt idx="0">
                  <c:v>22.3</c:v>
                </c:pt>
                <c:pt idx="1">
                  <c:v>8.3000000000000007</c:v>
                </c:pt>
                <c:pt idx="2">
                  <c:v>17.5</c:v>
                </c:pt>
                <c:pt idx="3">
                  <c:v>25.200000000000003</c:v>
                </c:pt>
                <c:pt idx="4">
                  <c:v>13.8</c:v>
                </c:pt>
                <c:pt idx="5">
                  <c:v>6.2</c:v>
                </c:pt>
                <c:pt idx="6">
                  <c:v>3</c:v>
                </c:pt>
                <c:pt idx="7">
                  <c:v>3.7</c:v>
                </c:pt>
              </c:numCache>
            </c:numRef>
          </c:val>
          <c:extLst>
            <c:ext xmlns:c16="http://schemas.microsoft.com/office/drawing/2014/chart" uri="{C3380CC4-5D6E-409C-BE32-E72D297353CC}">
              <c16:uniqueId val="{00000001-287D-4161-BF0F-C96F393D37B6}"/>
            </c:ext>
          </c:extLst>
        </c:ser>
        <c:ser>
          <c:idx val="2"/>
          <c:order val="2"/>
          <c:tx>
            <c:strRef>
              <c:f>Sheet3!$A$20</c:f>
              <c:strCache>
                <c:ptCount val="1"/>
                <c:pt idx="0">
                  <c:v>Camden</c:v>
                </c:pt>
              </c:strCache>
            </c:strRef>
          </c:tx>
          <c:spPr>
            <a:solidFill>
              <a:schemeClr val="accent3"/>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Sheet3!$B$20:$I$20</c:f>
              <c:numCache>
                <c:formatCode>0.0</c:formatCode>
                <c:ptCount val="8"/>
                <c:pt idx="0">
                  <c:v>31.6</c:v>
                </c:pt>
                <c:pt idx="1">
                  <c:v>6.7</c:v>
                </c:pt>
                <c:pt idx="2">
                  <c:v>12.3</c:v>
                </c:pt>
                <c:pt idx="3">
                  <c:v>23.700000000000003</c:v>
                </c:pt>
                <c:pt idx="4">
                  <c:v>14.200000000000001</c:v>
                </c:pt>
                <c:pt idx="5">
                  <c:v>6.7</c:v>
                </c:pt>
                <c:pt idx="6">
                  <c:v>2</c:v>
                </c:pt>
                <c:pt idx="7">
                  <c:v>2.8000000000000003</c:v>
                </c:pt>
              </c:numCache>
            </c:numRef>
          </c:val>
          <c:extLst>
            <c:ext xmlns:c16="http://schemas.microsoft.com/office/drawing/2014/chart" uri="{C3380CC4-5D6E-409C-BE32-E72D297353CC}">
              <c16:uniqueId val="{00000002-287D-4161-BF0F-C96F393D37B6}"/>
            </c:ext>
          </c:extLst>
        </c:ser>
        <c:ser>
          <c:idx val="3"/>
          <c:order val="3"/>
          <c:tx>
            <c:strRef>
              <c:f>Sheet3!$A$21</c:f>
              <c:strCache>
                <c:ptCount val="1"/>
                <c:pt idx="0">
                  <c:v>Islington</c:v>
                </c:pt>
              </c:strCache>
            </c:strRef>
          </c:tx>
          <c:spPr>
            <a:solidFill>
              <a:schemeClr val="accent4"/>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Sheet3!$B$21:$I$21</c:f>
              <c:numCache>
                <c:formatCode>0.0</c:formatCode>
                <c:ptCount val="8"/>
                <c:pt idx="0">
                  <c:v>28</c:v>
                </c:pt>
                <c:pt idx="1">
                  <c:v>6.7</c:v>
                </c:pt>
                <c:pt idx="2">
                  <c:v>26.200000000000003</c:v>
                </c:pt>
                <c:pt idx="3">
                  <c:v>17.100000000000001</c:v>
                </c:pt>
                <c:pt idx="4">
                  <c:v>9.8000000000000007</c:v>
                </c:pt>
                <c:pt idx="5">
                  <c:v>6.1000000000000005</c:v>
                </c:pt>
                <c:pt idx="6">
                  <c:v>3.7</c:v>
                </c:pt>
                <c:pt idx="7">
                  <c:v>2.4000000000000004</c:v>
                </c:pt>
              </c:numCache>
            </c:numRef>
          </c:val>
          <c:extLst>
            <c:ext xmlns:c16="http://schemas.microsoft.com/office/drawing/2014/chart" uri="{C3380CC4-5D6E-409C-BE32-E72D297353CC}">
              <c16:uniqueId val="{00000003-287D-4161-BF0F-C96F393D37B6}"/>
            </c:ext>
          </c:extLst>
        </c:ser>
        <c:ser>
          <c:idx val="4"/>
          <c:order val="4"/>
          <c:tx>
            <c:strRef>
              <c:f>Sheet3!$A$22</c:f>
              <c:strCache>
                <c:ptCount val="1"/>
                <c:pt idx="0">
                  <c:v>Barnet</c:v>
                </c:pt>
              </c:strCache>
            </c:strRef>
          </c:tx>
          <c:spPr>
            <a:solidFill>
              <a:schemeClr val="accent5"/>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Sheet3!$B$22:$I$22</c:f>
              <c:numCache>
                <c:formatCode>0.0</c:formatCode>
                <c:ptCount val="8"/>
                <c:pt idx="0">
                  <c:v>23.3</c:v>
                </c:pt>
                <c:pt idx="1">
                  <c:v>8</c:v>
                </c:pt>
                <c:pt idx="2">
                  <c:v>14.600000000000001</c:v>
                </c:pt>
                <c:pt idx="3">
                  <c:v>28.6</c:v>
                </c:pt>
                <c:pt idx="4">
                  <c:v>15.100000000000001</c:v>
                </c:pt>
                <c:pt idx="5">
                  <c:v>4.2</c:v>
                </c:pt>
                <c:pt idx="6">
                  <c:v>3.7</c:v>
                </c:pt>
                <c:pt idx="7">
                  <c:v>2.4000000000000004</c:v>
                </c:pt>
              </c:numCache>
            </c:numRef>
          </c:val>
          <c:extLst>
            <c:ext xmlns:c16="http://schemas.microsoft.com/office/drawing/2014/chart" uri="{C3380CC4-5D6E-409C-BE32-E72D297353CC}">
              <c16:uniqueId val="{00000004-287D-4161-BF0F-C96F393D37B6}"/>
            </c:ext>
          </c:extLst>
        </c:ser>
        <c:ser>
          <c:idx val="5"/>
          <c:order val="5"/>
          <c:tx>
            <c:strRef>
              <c:f>Sheet3!$A$23</c:f>
              <c:strCache>
                <c:ptCount val="1"/>
                <c:pt idx="0">
                  <c:v>Enfield</c:v>
                </c:pt>
              </c:strCache>
            </c:strRef>
          </c:tx>
          <c:spPr>
            <a:solidFill>
              <a:srgbClr val="E40520"/>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Sheet3!$B$23:$I$23</c:f>
              <c:numCache>
                <c:formatCode>0.0</c:formatCode>
                <c:ptCount val="8"/>
                <c:pt idx="0">
                  <c:v>32.6</c:v>
                </c:pt>
                <c:pt idx="1">
                  <c:v>7.4</c:v>
                </c:pt>
                <c:pt idx="2">
                  <c:v>17.100000000000001</c:v>
                </c:pt>
                <c:pt idx="3">
                  <c:v>21.8</c:v>
                </c:pt>
                <c:pt idx="4">
                  <c:v>13.200000000000001</c:v>
                </c:pt>
                <c:pt idx="5">
                  <c:v>4.1000000000000005</c:v>
                </c:pt>
                <c:pt idx="6">
                  <c:v>1.8</c:v>
                </c:pt>
                <c:pt idx="7">
                  <c:v>2.1</c:v>
                </c:pt>
              </c:numCache>
            </c:numRef>
          </c:val>
          <c:extLst>
            <c:ext xmlns:c16="http://schemas.microsoft.com/office/drawing/2014/chart" uri="{C3380CC4-5D6E-409C-BE32-E72D297353CC}">
              <c16:uniqueId val="{00000005-287D-4161-BF0F-C96F393D37B6}"/>
            </c:ext>
          </c:extLst>
        </c:ser>
        <c:ser>
          <c:idx val="6"/>
          <c:order val="6"/>
          <c:tx>
            <c:strRef>
              <c:f>Sheet3!$A$24</c:f>
              <c:strCache>
                <c:ptCount val="1"/>
                <c:pt idx="0">
                  <c:v>Haringey</c:v>
                </c:pt>
              </c:strCache>
            </c:strRef>
          </c:tx>
          <c:spPr>
            <a:solidFill>
              <a:schemeClr val="accent1">
                <a:lumMod val="60000"/>
              </a:schemeClr>
            </a:solidFill>
            <a:ln>
              <a:noFill/>
            </a:ln>
            <a:effectLst/>
          </c:spPr>
          <c:invertIfNegative val="0"/>
          <c:cat>
            <c:strRef>
              <c:f>Sheet3!$B$17:$I$17</c:f>
              <c:strCache>
                <c:ptCount val="8"/>
                <c:pt idx="0">
                  <c:v>We haven't received any support or services from Social Services in the last 12 months</c:v>
                </c:pt>
                <c:pt idx="1">
                  <c:v>I am extremely satisfied </c:v>
                </c:pt>
                <c:pt idx="2">
                  <c:v>I am very satisfied</c:v>
                </c:pt>
                <c:pt idx="3">
                  <c:v>I am quite satisfied</c:v>
                </c:pt>
                <c:pt idx="4">
                  <c:v>I am neither satisfied nor dissatisfied</c:v>
                </c:pt>
                <c:pt idx="5">
                  <c:v>I am quite dissatisfied</c:v>
                </c:pt>
                <c:pt idx="6">
                  <c:v>I am very dissatisfied</c:v>
                </c:pt>
                <c:pt idx="7">
                  <c:v>I am extremely dissatisfied</c:v>
                </c:pt>
              </c:strCache>
            </c:strRef>
          </c:cat>
          <c:val>
            <c:numRef>
              <c:f>Sheet3!$B$24:$I$24</c:f>
              <c:numCache>
                <c:formatCode>0.0</c:formatCode>
                <c:ptCount val="8"/>
                <c:pt idx="0">
                  <c:v>25.200000000000003</c:v>
                </c:pt>
                <c:pt idx="1">
                  <c:v>4.6000000000000005</c:v>
                </c:pt>
                <c:pt idx="2">
                  <c:v>13.700000000000001</c:v>
                </c:pt>
                <c:pt idx="3">
                  <c:v>21.400000000000002</c:v>
                </c:pt>
                <c:pt idx="4">
                  <c:v>14.5</c:v>
                </c:pt>
                <c:pt idx="5">
                  <c:v>7.6000000000000005</c:v>
                </c:pt>
                <c:pt idx="6">
                  <c:v>4.6000000000000005</c:v>
                </c:pt>
                <c:pt idx="7">
                  <c:v>8.4</c:v>
                </c:pt>
              </c:numCache>
            </c:numRef>
          </c:val>
          <c:extLst>
            <c:ext xmlns:c16="http://schemas.microsoft.com/office/drawing/2014/chart" uri="{C3380CC4-5D6E-409C-BE32-E72D297353CC}">
              <c16:uniqueId val="{00000006-287D-4161-BF0F-C96F393D37B6}"/>
            </c:ext>
          </c:extLst>
        </c:ser>
        <c:dLbls>
          <c:showLegendKey val="0"/>
          <c:showVal val="0"/>
          <c:showCatName val="0"/>
          <c:showSerName val="0"/>
          <c:showPercent val="0"/>
          <c:showBubbleSize val="0"/>
        </c:dLbls>
        <c:gapWidth val="219"/>
        <c:overlap val="-27"/>
        <c:axId val="846855104"/>
        <c:axId val="846850512"/>
      </c:barChart>
      <c:catAx>
        <c:axId val="84685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850512"/>
        <c:crosses val="autoZero"/>
        <c:auto val="1"/>
        <c:lblAlgn val="ctr"/>
        <c:lblOffset val="100"/>
        <c:noMultiLvlLbl val="0"/>
      </c:catAx>
      <c:valAx>
        <c:axId val="846850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85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86439195100619E-2"/>
          <c:y val="5.0925925925925923E-2"/>
          <c:w val="0.88123578302712158"/>
          <c:h val="0.64990850102070574"/>
        </c:manualLayout>
      </c:layout>
      <c:barChart>
        <c:barDir val="col"/>
        <c:grouping val="clustered"/>
        <c:varyColors val="0"/>
        <c:ser>
          <c:idx val="0"/>
          <c:order val="0"/>
          <c:tx>
            <c:strRef>
              <c:f>Sheet4!$A$3</c:f>
              <c:strCache>
                <c:ptCount val="1"/>
                <c:pt idx="0">
                  <c:v>England</c:v>
                </c:pt>
              </c:strCache>
            </c:strRef>
          </c:tx>
          <c:spPr>
            <a:solidFill>
              <a:schemeClr val="accent1"/>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Sheet4!$B$3:$D$3</c:f>
              <c:numCache>
                <c:formatCode>0.0</c:formatCode>
                <c:ptCount val="3"/>
                <c:pt idx="0">
                  <c:v>21.5</c:v>
                </c:pt>
                <c:pt idx="1">
                  <c:v>63.300000000000004</c:v>
                </c:pt>
                <c:pt idx="2">
                  <c:v>15.100000000000001</c:v>
                </c:pt>
              </c:numCache>
            </c:numRef>
          </c:val>
          <c:extLst>
            <c:ext xmlns:c16="http://schemas.microsoft.com/office/drawing/2014/chart" uri="{C3380CC4-5D6E-409C-BE32-E72D297353CC}">
              <c16:uniqueId val="{00000000-90BD-46F7-B1C5-857E16AF6A27}"/>
            </c:ext>
          </c:extLst>
        </c:ser>
        <c:ser>
          <c:idx val="1"/>
          <c:order val="1"/>
          <c:tx>
            <c:strRef>
              <c:f>Sheet4!$A$4</c:f>
              <c:strCache>
                <c:ptCount val="1"/>
                <c:pt idx="0">
                  <c:v>London</c:v>
                </c:pt>
              </c:strCache>
            </c:strRef>
          </c:tx>
          <c:spPr>
            <a:solidFill>
              <a:schemeClr val="accent2"/>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Sheet4!$B$4:$D$4</c:f>
              <c:numCache>
                <c:formatCode>0.0</c:formatCode>
                <c:ptCount val="3"/>
                <c:pt idx="0">
                  <c:v>21.900000000000002</c:v>
                </c:pt>
                <c:pt idx="1">
                  <c:v>63.6</c:v>
                </c:pt>
                <c:pt idx="2">
                  <c:v>14.5</c:v>
                </c:pt>
              </c:numCache>
            </c:numRef>
          </c:val>
          <c:extLst>
            <c:ext xmlns:c16="http://schemas.microsoft.com/office/drawing/2014/chart" uri="{C3380CC4-5D6E-409C-BE32-E72D297353CC}">
              <c16:uniqueId val="{00000001-90BD-46F7-B1C5-857E16AF6A27}"/>
            </c:ext>
          </c:extLst>
        </c:ser>
        <c:ser>
          <c:idx val="2"/>
          <c:order val="2"/>
          <c:tx>
            <c:strRef>
              <c:f>Sheet4!$A$5</c:f>
              <c:strCache>
                <c:ptCount val="1"/>
                <c:pt idx="0">
                  <c:v>Camden</c:v>
                </c:pt>
              </c:strCache>
            </c:strRef>
          </c:tx>
          <c:spPr>
            <a:solidFill>
              <a:schemeClr val="accent3"/>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Sheet4!$B$5:$D$5</c:f>
              <c:numCache>
                <c:formatCode>0.0</c:formatCode>
                <c:ptCount val="3"/>
                <c:pt idx="0">
                  <c:v>18.3</c:v>
                </c:pt>
                <c:pt idx="1">
                  <c:v>67.3</c:v>
                </c:pt>
                <c:pt idx="2">
                  <c:v>14.3</c:v>
                </c:pt>
              </c:numCache>
            </c:numRef>
          </c:val>
          <c:extLst>
            <c:ext xmlns:c16="http://schemas.microsoft.com/office/drawing/2014/chart" uri="{C3380CC4-5D6E-409C-BE32-E72D297353CC}">
              <c16:uniqueId val="{00000002-90BD-46F7-B1C5-857E16AF6A27}"/>
            </c:ext>
          </c:extLst>
        </c:ser>
        <c:ser>
          <c:idx val="3"/>
          <c:order val="3"/>
          <c:tx>
            <c:strRef>
              <c:f>Sheet4!$A$6</c:f>
              <c:strCache>
                <c:ptCount val="1"/>
                <c:pt idx="0">
                  <c:v>Islington</c:v>
                </c:pt>
              </c:strCache>
            </c:strRef>
          </c:tx>
          <c:spPr>
            <a:solidFill>
              <a:schemeClr val="accent4"/>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Sheet4!$B$6:$D$6</c:f>
              <c:numCache>
                <c:formatCode>0.0</c:formatCode>
                <c:ptCount val="3"/>
                <c:pt idx="0">
                  <c:v>31.1</c:v>
                </c:pt>
                <c:pt idx="1">
                  <c:v>59.6</c:v>
                </c:pt>
                <c:pt idx="2">
                  <c:v>9.3000000000000007</c:v>
                </c:pt>
              </c:numCache>
            </c:numRef>
          </c:val>
          <c:extLst>
            <c:ext xmlns:c16="http://schemas.microsoft.com/office/drawing/2014/chart" uri="{C3380CC4-5D6E-409C-BE32-E72D297353CC}">
              <c16:uniqueId val="{00000003-90BD-46F7-B1C5-857E16AF6A27}"/>
            </c:ext>
          </c:extLst>
        </c:ser>
        <c:ser>
          <c:idx val="4"/>
          <c:order val="4"/>
          <c:tx>
            <c:strRef>
              <c:f>Sheet4!$A$7</c:f>
              <c:strCache>
                <c:ptCount val="1"/>
                <c:pt idx="0">
                  <c:v>Barnet</c:v>
                </c:pt>
              </c:strCache>
            </c:strRef>
          </c:tx>
          <c:spPr>
            <a:solidFill>
              <a:schemeClr val="accent5"/>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Sheet4!$B$7:$D$7</c:f>
              <c:numCache>
                <c:formatCode>0.0</c:formatCode>
                <c:ptCount val="3"/>
                <c:pt idx="0">
                  <c:v>23.5</c:v>
                </c:pt>
                <c:pt idx="1">
                  <c:v>65</c:v>
                </c:pt>
                <c:pt idx="2">
                  <c:v>11.5</c:v>
                </c:pt>
              </c:numCache>
            </c:numRef>
          </c:val>
          <c:extLst>
            <c:ext xmlns:c16="http://schemas.microsoft.com/office/drawing/2014/chart" uri="{C3380CC4-5D6E-409C-BE32-E72D297353CC}">
              <c16:uniqueId val="{00000004-90BD-46F7-B1C5-857E16AF6A27}"/>
            </c:ext>
          </c:extLst>
        </c:ser>
        <c:ser>
          <c:idx val="5"/>
          <c:order val="5"/>
          <c:tx>
            <c:strRef>
              <c:f>Sheet4!$A$8</c:f>
              <c:strCache>
                <c:ptCount val="1"/>
                <c:pt idx="0">
                  <c:v>Enfield</c:v>
                </c:pt>
              </c:strCache>
            </c:strRef>
          </c:tx>
          <c:spPr>
            <a:solidFill>
              <a:srgbClr val="E40520"/>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Sheet4!$B$8:$D$8</c:f>
              <c:numCache>
                <c:formatCode>0.0</c:formatCode>
                <c:ptCount val="3"/>
                <c:pt idx="0">
                  <c:v>20.700000000000003</c:v>
                </c:pt>
                <c:pt idx="1">
                  <c:v>68.3</c:v>
                </c:pt>
                <c:pt idx="2">
                  <c:v>11</c:v>
                </c:pt>
              </c:numCache>
            </c:numRef>
          </c:val>
          <c:extLst>
            <c:ext xmlns:c16="http://schemas.microsoft.com/office/drawing/2014/chart" uri="{C3380CC4-5D6E-409C-BE32-E72D297353CC}">
              <c16:uniqueId val="{00000005-90BD-46F7-B1C5-857E16AF6A27}"/>
            </c:ext>
          </c:extLst>
        </c:ser>
        <c:ser>
          <c:idx val="6"/>
          <c:order val="6"/>
          <c:tx>
            <c:strRef>
              <c:f>Sheet4!$A$9</c:f>
              <c:strCache>
                <c:ptCount val="1"/>
                <c:pt idx="0">
                  <c:v>Haringey</c:v>
                </c:pt>
              </c:strCache>
            </c:strRef>
          </c:tx>
          <c:spPr>
            <a:solidFill>
              <a:schemeClr val="accent1">
                <a:lumMod val="60000"/>
              </a:schemeClr>
            </a:solidFill>
            <a:ln>
              <a:noFill/>
            </a:ln>
            <a:effectLst/>
          </c:spPr>
          <c:invertIfNegative val="0"/>
          <c:cat>
            <c:strRef>
              <c:f>Sheet4!$B$2:$D$2</c:f>
              <c:strCache>
                <c:ptCount val="3"/>
                <c:pt idx="0">
                  <c:v>I have as much control over my daily life as I want</c:v>
                </c:pt>
                <c:pt idx="1">
                  <c:v>I have some control over my daily life but not enough</c:v>
                </c:pt>
                <c:pt idx="2">
                  <c:v>I have no control over my daily life</c:v>
                </c:pt>
              </c:strCache>
            </c:strRef>
          </c:cat>
          <c:val>
            <c:numRef>
              <c:f>Sheet4!$B$9:$D$9</c:f>
              <c:numCache>
                <c:formatCode>0.0</c:formatCode>
                <c:ptCount val="3"/>
                <c:pt idx="0">
                  <c:v>15.5</c:v>
                </c:pt>
                <c:pt idx="1">
                  <c:v>64.3</c:v>
                </c:pt>
                <c:pt idx="2">
                  <c:v>20.200000000000003</c:v>
                </c:pt>
              </c:numCache>
            </c:numRef>
          </c:val>
          <c:extLst>
            <c:ext xmlns:c16="http://schemas.microsoft.com/office/drawing/2014/chart" uri="{C3380CC4-5D6E-409C-BE32-E72D297353CC}">
              <c16:uniqueId val="{00000006-90BD-46F7-B1C5-857E16AF6A27}"/>
            </c:ext>
          </c:extLst>
        </c:ser>
        <c:dLbls>
          <c:showLegendKey val="0"/>
          <c:showVal val="0"/>
          <c:showCatName val="0"/>
          <c:showSerName val="0"/>
          <c:showPercent val="0"/>
          <c:showBubbleSize val="0"/>
        </c:dLbls>
        <c:gapWidth val="219"/>
        <c:overlap val="-27"/>
        <c:axId val="699984296"/>
        <c:axId val="699986920"/>
      </c:barChart>
      <c:catAx>
        <c:axId val="69998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986920"/>
        <c:crosses val="autoZero"/>
        <c:auto val="1"/>
        <c:lblAlgn val="ctr"/>
        <c:lblOffset val="100"/>
        <c:noMultiLvlLbl val="0"/>
      </c:catAx>
      <c:valAx>
        <c:axId val="699986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98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Sheet5!$A$2</c:f>
              <c:strCache>
                <c:ptCount val="1"/>
                <c:pt idx="0">
                  <c:v>England</c:v>
                </c:pt>
              </c:strCache>
            </c:strRef>
          </c:tx>
          <c:spPr>
            <a:solidFill>
              <a:schemeClr val="accent1"/>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Sheet5!$B$2:$M$2</c:f>
              <c:numCache>
                <c:formatCode>0.0</c:formatCode>
                <c:ptCount val="12"/>
                <c:pt idx="0">
                  <c:v>79.2</c:v>
                </c:pt>
                <c:pt idx="1">
                  <c:v>47.2</c:v>
                </c:pt>
                <c:pt idx="2">
                  <c:v>14.9</c:v>
                </c:pt>
                <c:pt idx="3">
                  <c:v>66.8</c:v>
                </c:pt>
                <c:pt idx="4">
                  <c:v>63.900000000000006</c:v>
                </c:pt>
                <c:pt idx="5">
                  <c:v>35.4</c:v>
                </c:pt>
                <c:pt idx="6">
                  <c:v>44.800000000000004</c:v>
                </c:pt>
                <c:pt idx="7">
                  <c:v>25</c:v>
                </c:pt>
                <c:pt idx="8">
                  <c:v>25.400000000000002</c:v>
                </c:pt>
                <c:pt idx="9">
                  <c:v>22.400000000000002</c:v>
                </c:pt>
                <c:pt idx="10">
                  <c:v>3.4000000000000004</c:v>
                </c:pt>
                <c:pt idx="11">
                  <c:v>8.2000000000000011</c:v>
                </c:pt>
              </c:numCache>
            </c:numRef>
          </c:val>
          <c:extLst>
            <c:ext xmlns:c16="http://schemas.microsoft.com/office/drawing/2014/chart" uri="{C3380CC4-5D6E-409C-BE32-E72D297353CC}">
              <c16:uniqueId val="{00000000-41EC-4488-B4AF-12FEF5C77A4E}"/>
            </c:ext>
          </c:extLst>
        </c:ser>
        <c:ser>
          <c:idx val="1"/>
          <c:order val="1"/>
          <c:tx>
            <c:strRef>
              <c:f>Sheet5!$A$3</c:f>
              <c:strCache>
                <c:ptCount val="1"/>
                <c:pt idx="0">
                  <c:v>London</c:v>
                </c:pt>
              </c:strCache>
            </c:strRef>
          </c:tx>
          <c:spPr>
            <a:solidFill>
              <a:schemeClr val="accent2"/>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Sheet5!$B$3:$M$3</c:f>
              <c:numCache>
                <c:formatCode>0.0</c:formatCode>
                <c:ptCount val="12"/>
                <c:pt idx="0">
                  <c:v>75.2</c:v>
                </c:pt>
                <c:pt idx="1">
                  <c:v>41.1</c:v>
                </c:pt>
                <c:pt idx="2">
                  <c:v>13.700000000000001</c:v>
                </c:pt>
                <c:pt idx="3">
                  <c:v>60.5</c:v>
                </c:pt>
                <c:pt idx="4">
                  <c:v>60.1</c:v>
                </c:pt>
                <c:pt idx="5">
                  <c:v>38.200000000000003</c:v>
                </c:pt>
                <c:pt idx="6">
                  <c:v>35.5</c:v>
                </c:pt>
                <c:pt idx="7">
                  <c:v>24.6</c:v>
                </c:pt>
                <c:pt idx="8">
                  <c:v>25.900000000000002</c:v>
                </c:pt>
                <c:pt idx="9">
                  <c:v>20.6</c:v>
                </c:pt>
                <c:pt idx="10">
                  <c:v>4.2</c:v>
                </c:pt>
                <c:pt idx="11">
                  <c:v>10.5</c:v>
                </c:pt>
              </c:numCache>
            </c:numRef>
          </c:val>
          <c:extLst>
            <c:ext xmlns:c16="http://schemas.microsoft.com/office/drawing/2014/chart" uri="{C3380CC4-5D6E-409C-BE32-E72D297353CC}">
              <c16:uniqueId val="{00000001-41EC-4488-B4AF-12FEF5C77A4E}"/>
            </c:ext>
          </c:extLst>
        </c:ser>
        <c:ser>
          <c:idx val="2"/>
          <c:order val="2"/>
          <c:tx>
            <c:strRef>
              <c:f>Sheet5!$A$4</c:f>
              <c:strCache>
                <c:ptCount val="1"/>
                <c:pt idx="0">
                  <c:v>Camden</c:v>
                </c:pt>
              </c:strCache>
            </c:strRef>
          </c:tx>
          <c:spPr>
            <a:solidFill>
              <a:schemeClr val="accent3"/>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Sheet5!$B$4:$M$4</c:f>
              <c:numCache>
                <c:formatCode>0.0</c:formatCode>
                <c:ptCount val="12"/>
                <c:pt idx="0">
                  <c:v>73.8</c:v>
                </c:pt>
                <c:pt idx="1">
                  <c:v>46</c:v>
                </c:pt>
                <c:pt idx="2">
                  <c:v>15.100000000000001</c:v>
                </c:pt>
                <c:pt idx="3">
                  <c:v>63.1</c:v>
                </c:pt>
                <c:pt idx="4">
                  <c:v>60.7</c:v>
                </c:pt>
                <c:pt idx="5">
                  <c:v>39.300000000000004</c:v>
                </c:pt>
                <c:pt idx="6">
                  <c:v>31.700000000000003</c:v>
                </c:pt>
                <c:pt idx="7">
                  <c:v>26.200000000000003</c:v>
                </c:pt>
                <c:pt idx="8">
                  <c:v>25.8</c:v>
                </c:pt>
                <c:pt idx="9">
                  <c:v>21.8</c:v>
                </c:pt>
                <c:pt idx="10">
                  <c:v>5.2</c:v>
                </c:pt>
                <c:pt idx="11">
                  <c:v>10.700000000000001</c:v>
                </c:pt>
              </c:numCache>
            </c:numRef>
          </c:val>
          <c:extLst>
            <c:ext xmlns:c16="http://schemas.microsoft.com/office/drawing/2014/chart" uri="{C3380CC4-5D6E-409C-BE32-E72D297353CC}">
              <c16:uniqueId val="{00000002-41EC-4488-B4AF-12FEF5C77A4E}"/>
            </c:ext>
          </c:extLst>
        </c:ser>
        <c:ser>
          <c:idx val="3"/>
          <c:order val="3"/>
          <c:tx>
            <c:strRef>
              <c:f>Sheet5!$A$5</c:f>
              <c:strCache>
                <c:ptCount val="1"/>
                <c:pt idx="0">
                  <c:v>Islington</c:v>
                </c:pt>
              </c:strCache>
            </c:strRef>
          </c:tx>
          <c:spPr>
            <a:solidFill>
              <a:schemeClr val="accent4"/>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Sheet5!$B$5:$M$5</c:f>
              <c:numCache>
                <c:formatCode>0.0</c:formatCode>
                <c:ptCount val="12"/>
                <c:pt idx="0">
                  <c:v>67.100000000000009</c:v>
                </c:pt>
                <c:pt idx="1">
                  <c:v>37.800000000000004</c:v>
                </c:pt>
                <c:pt idx="2">
                  <c:v>12.8</c:v>
                </c:pt>
                <c:pt idx="3">
                  <c:v>61.6</c:v>
                </c:pt>
                <c:pt idx="4">
                  <c:v>58.5</c:v>
                </c:pt>
                <c:pt idx="5">
                  <c:v>32.300000000000004</c:v>
                </c:pt>
                <c:pt idx="6">
                  <c:v>33.5</c:v>
                </c:pt>
                <c:pt idx="7">
                  <c:v>23.200000000000003</c:v>
                </c:pt>
                <c:pt idx="8">
                  <c:v>23.8</c:v>
                </c:pt>
                <c:pt idx="9">
                  <c:v>17.7</c:v>
                </c:pt>
                <c:pt idx="10">
                  <c:v>3.7</c:v>
                </c:pt>
                <c:pt idx="11">
                  <c:v>18.900000000000002</c:v>
                </c:pt>
              </c:numCache>
            </c:numRef>
          </c:val>
          <c:extLst>
            <c:ext xmlns:c16="http://schemas.microsoft.com/office/drawing/2014/chart" uri="{C3380CC4-5D6E-409C-BE32-E72D297353CC}">
              <c16:uniqueId val="{00000003-41EC-4488-B4AF-12FEF5C77A4E}"/>
            </c:ext>
          </c:extLst>
        </c:ser>
        <c:ser>
          <c:idx val="4"/>
          <c:order val="4"/>
          <c:tx>
            <c:strRef>
              <c:f>Sheet5!$A$6</c:f>
              <c:strCache>
                <c:ptCount val="1"/>
                <c:pt idx="0">
                  <c:v>Barnet</c:v>
                </c:pt>
              </c:strCache>
            </c:strRef>
          </c:tx>
          <c:spPr>
            <a:solidFill>
              <a:schemeClr val="accent5"/>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Sheet5!$B$6:$M$6</c:f>
              <c:numCache>
                <c:formatCode>0.0</c:formatCode>
                <c:ptCount val="12"/>
                <c:pt idx="0">
                  <c:v>72.8</c:v>
                </c:pt>
                <c:pt idx="1">
                  <c:v>42.300000000000004</c:v>
                </c:pt>
                <c:pt idx="2">
                  <c:v>9.5</c:v>
                </c:pt>
                <c:pt idx="3">
                  <c:v>57.900000000000006</c:v>
                </c:pt>
                <c:pt idx="4">
                  <c:v>61.400000000000006</c:v>
                </c:pt>
                <c:pt idx="5">
                  <c:v>33.300000000000004</c:v>
                </c:pt>
                <c:pt idx="6">
                  <c:v>33.6</c:v>
                </c:pt>
                <c:pt idx="7">
                  <c:v>22.8</c:v>
                </c:pt>
                <c:pt idx="8">
                  <c:v>25.1</c:v>
                </c:pt>
                <c:pt idx="9">
                  <c:v>17.5</c:v>
                </c:pt>
                <c:pt idx="10">
                  <c:v>4.2</c:v>
                </c:pt>
                <c:pt idx="11">
                  <c:v>14</c:v>
                </c:pt>
              </c:numCache>
            </c:numRef>
          </c:val>
          <c:extLst>
            <c:ext xmlns:c16="http://schemas.microsoft.com/office/drawing/2014/chart" uri="{C3380CC4-5D6E-409C-BE32-E72D297353CC}">
              <c16:uniqueId val="{00000004-41EC-4488-B4AF-12FEF5C77A4E}"/>
            </c:ext>
          </c:extLst>
        </c:ser>
        <c:ser>
          <c:idx val="5"/>
          <c:order val="5"/>
          <c:tx>
            <c:strRef>
              <c:f>Sheet5!$A$7</c:f>
              <c:strCache>
                <c:ptCount val="1"/>
                <c:pt idx="0">
                  <c:v>Enfield</c:v>
                </c:pt>
              </c:strCache>
            </c:strRef>
          </c:tx>
          <c:spPr>
            <a:solidFill>
              <a:srgbClr val="E40520"/>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Sheet5!$B$7:$M$7</c:f>
              <c:numCache>
                <c:formatCode>0.0</c:formatCode>
                <c:ptCount val="12"/>
                <c:pt idx="0">
                  <c:v>78.900000000000006</c:v>
                </c:pt>
                <c:pt idx="1">
                  <c:v>42.400000000000006</c:v>
                </c:pt>
                <c:pt idx="2">
                  <c:v>13.9</c:v>
                </c:pt>
                <c:pt idx="3">
                  <c:v>56.800000000000004</c:v>
                </c:pt>
                <c:pt idx="4">
                  <c:v>59.6</c:v>
                </c:pt>
                <c:pt idx="5">
                  <c:v>34.300000000000004</c:v>
                </c:pt>
                <c:pt idx="6">
                  <c:v>39.900000000000006</c:v>
                </c:pt>
                <c:pt idx="7">
                  <c:v>22.400000000000002</c:v>
                </c:pt>
                <c:pt idx="8">
                  <c:v>26.3</c:v>
                </c:pt>
                <c:pt idx="9">
                  <c:v>16.900000000000002</c:v>
                </c:pt>
                <c:pt idx="10">
                  <c:v>3</c:v>
                </c:pt>
                <c:pt idx="11">
                  <c:v>10</c:v>
                </c:pt>
              </c:numCache>
            </c:numRef>
          </c:val>
          <c:extLst>
            <c:ext xmlns:c16="http://schemas.microsoft.com/office/drawing/2014/chart" uri="{C3380CC4-5D6E-409C-BE32-E72D297353CC}">
              <c16:uniqueId val="{00000005-41EC-4488-B4AF-12FEF5C77A4E}"/>
            </c:ext>
          </c:extLst>
        </c:ser>
        <c:ser>
          <c:idx val="6"/>
          <c:order val="6"/>
          <c:tx>
            <c:strRef>
              <c:f>Sheet5!$A$8</c:f>
              <c:strCache>
                <c:ptCount val="1"/>
                <c:pt idx="0">
                  <c:v>Haringey</c:v>
                </c:pt>
              </c:strCache>
            </c:strRef>
          </c:tx>
          <c:spPr>
            <a:solidFill>
              <a:schemeClr val="accent1">
                <a:lumMod val="60000"/>
              </a:schemeClr>
            </a:solidFill>
            <a:ln>
              <a:noFill/>
            </a:ln>
            <a:effectLst/>
          </c:spPr>
          <c:invertIfNegative val="0"/>
          <c:cat>
            <c:strRef>
              <c:f>Sheet5!$B$1:$M$1</c:f>
              <c:strCache>
                <c:ptCount val="12"/>
                <c:pt idx="0">
                  <c:v> Feeling tired </c:v>
                </c:pt>
                <c:pt idx="1">
                  <c:v> Feeling depressed </c:v>
                </c:pt>
                <c:pt idx="2">
                  <c:v> Loss of appetite </c:v>
                </c:pt>
                <c:pt idx="3">
                  <c:v> Disturbed sleep </c:v>
                </c:pt>
                <c:pt idx="4">
                  <c:v> General feeling of stress </c:v>
                </c:pt>
                <c:pt idx="5">
                  <c:v> Physical strain (e.g. back) </c:v>
                </c:pt>
                <c:pt idx="6">
                  <c:v> Short tempered/ irritable </c:v>
                </c:pt>
                <c:pt idx="7">
                  <c:v> Had to see own GP </c:v>
                </c:pt>
                <c:pt idx="8">
                  <c:v> Developed my own health conditions </c:v>
                </c:pt>
                <c:pt idx="9">
                  <c:v> Made an existing condition worse </c:v>
                </c:pt>
                <c:pt idx="10">
                  <c:v> Other </c:v>
                </c:pt>
                <c:pt idx="11">
                  <c:v> No, none of these </c:v>
                </c:pt>
              </c:strCache>
            </c:strRef>
          </c:cat>
          <c:val>
            <c:numRef>
              <c:f>Sheet5!$B$8:$M$8</c:f>
              <c:numCache>
                <c:formatCode>0.0</c:formatCode>
                <c:ptCount val="12"/>
                <c:pt idx="0">
                  <c:v>83.7</c:v>
                </c:pt>
                <c:pt idx="1">
                  <c:v>40.300000000000004</c:v>
                </c:pt>
                <c:pt idx="2">
                  <c:v>13.200000000000001</c:v>
                </c:pt>
                <c:pt idx="3">
                  <c:v>59.7</c:v>
                </c:pt>
                <c:pt idx="4">
                  <c:v>62</c:v>
                </c:pt>
                <c:pt idx="5">
                  <c:v>41.1</c:v>
                </c:pt>
                <c:pt idx="6">
                  <c:v>29.5</c:v>
                </c:pt>
                <c:pt idx="7">
                  <c:v>26.400000000000002</c:v>
                </c:pt>
                <c:pt idx="8">
                  <c:v>23.3</c:v>
                </c:pt>
                <c:pt idx="9">
                  <c:v>21.700000000000003</c:v>
                </c:pt>
                <c:pt idx="10">
                  <c:v>3.9000000000000004</c:v>
                </c:pt>
                <c:pt idx="11">
                  <c:v>7</c:v>
                </c:pt>
              </c:numCache>
            </c:numRef>
          </c:val>
          <c:extLst>
            <c:ext xmlns:c16="http://schemas.microsoft.com/office/drawing/2014/chart" uri="{C3380CC4-5D6E-409C-BE32-E72D297353CC}">
              <c16:uniqueId val="{00000006-41EC-4488-B4AF-12FEF5C77A4E}"/>
            </c:ext>
          </c:extLst>
        </c:ser>
        <c:dLbls>
          <c:showLegendKey val="0"/>
          <c:showVal val="0"/>
          <c:showCatName val="0"/>
          <c:showSerName val="0"/>
          <c:showPercent val="0"/>
          <c:showBubbleSize val="0"/>
        </c:dLbls>
        <c:gapWidth val="219"/>
        <c:overlap val="-27"/>
        <c:axId val="580662304"/>
        <c:axId val="580665256"/>
      </c:barChart>
      <c:catAx>
        <c:axId val="5806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65256"/>
        <c:crosses val="autoZero"/>
        <c:auto val="1"/>
        <c:lblAlgn val="ctr"/>
        <c:lblOffset val="100"/>
        <c:noMultiLvlLbl val="0"/>
      </c:catAx>
      <c:valAx>
        <c:axId val="580665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6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Sheet6!$A$3</c:f>
              <c:strCache>
                <c:ptCount val="1"/>
                <c:pt idx="0">
                  <c:v>England</c:v>
                </c:pt>
              </c:strCache>
            </c:strRef>
          </c:tx>
          <c:spPr>
            <a:solidFill>
              <a:schemeClr val="accent1"/>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Sheet6!$B$3:$D$3</c:f>
              <c:numCache>
                <c:formatCode>0.0</c:formatCode>
                <c:ptCount val="3"/>
                <c:pt idx="0">
                  <c:v>81</c:v>
                </c:pt>
                <c:pt idx="1">
                  <c:v>17.2</c:v>
                </c:pt>
                <c:pt idx="2">
                  <c:v>1.9000000000000001</c:v>
                </c:pt>
              </c:numCache>
            </c:numRef>
          </c:val>
          <c:extLst>
            <c:ext xmlns:c16="http://schemas.microsoft.com/office/drawing/2014/chart" uri="{C3380CC4-5D6E-409C-BE32-E72D297353CC}">
              <c16:uniqueId val="{00000000-3C13-4101-B6AF-5D972BCC9AEC}"/>
            </c:ext>
          </c:extLst>
        </c:ser>
        <c:ser>
          <c:idx val="1"/>
          <c:order val="1"/>
          <c:tx>
            <c:strRef>
              <c:f>Sheet6!$A$4</c:f>
              <c:strCache>
                <c:ptCount val="1"/>
                <c:pt idx="0">
                  <c:v>London</c:v>
                </c:pt>
              </c:strCache>
            </c:strRef>
          </c:tx>
          <c:spPr>
            <a:solidFill>
              <a:schemeClr val="accent2"/>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Sheet6!$B$4:$D$4</c:f>
              <c:numCache>
                <c:formatCode>0.0</c:formatCode>
                <c:ptCount val="3"/>
                <c:pt idx="0">
                  <c:v>76.800000000000011</c:v>
                </c:pt>
                <c:pt idx="1">
                  <c:v>20.400000000000002</c:v>
                </c:pt>
                <c:pt idx="2">
                  <c:v>2.8000000000000003</c:v>
                </c:pt>
              </c:numCache>
            </c:numRef>
          </c:val>
          <c:extLst>
            <c:ext xmlns:c16="http://schemas.microsoft.com/office/drawing/2014/chart" uri="{C3380CC4-5D6E-409C-BE32-E72D297353CC}">
              <c16:uniqueId val="{00000001-3C13-4101-B6AF-5D972BCC9AEC}"/>
            </c:ext>
          </c:extLst>
        </c:ser>
        <c:ser>
          <c:idx val="2"/>
          <c:order val="2"/>
          <c:tx>
            <c:strRef>
              <c:f>Sheet6!$A$5</c:f>
              <c:strCache>
                <c:ptCount val="1"/>
                <c:pt idx="0">
                  <c:v>Camden</c:v>
                </c:pt>
              </c:strCache>
            </c:strRef>
          </c:tx>
          <c:spPr>
            <a:solidFill>
              <a:schemeClr val="accent3"/>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Sheet6!$B$5:$D$5</c:f>
              <c:numCache>
                <c:formatCode>0.0</c:formatCode>
                <c:ptCount val="3"/>
                <c:pt idx="0">
                  <c:v>73.7</c:v>
                </c:pt>
                <c:pt idx="1">
                  <c:v>21.6</c:v>
                </c:pt>
                <c:pt idx="2">
                  <c:v>4.7</c:v>
                </c:pt>
              </c:numCache>
            </c:numRef>
          </c:val>
          <c:extLst>
            <c:ext xmlns:c16="http://schemas.microsoft.com/office/drawing/2014/chart" uri="{C3380CC4-5D6E-409C-BE32-E72D297353CC}">
              <c16:uniqueId val="{00000002-3C13-4101-B6AF-5D972BCC9AEC}"/>
            </c:ext>
          </c:extLst>
        </c:ser>
        <c:ser>
          <c:idx val="3"/>
          <c:order val="3"/>
          <c:tx>
            <c:strRef>
              <c:f>Sheet6!$A$6</c:f>
              <c:strCache>
                <c:ptCount val="1"/>
                <c:pt idx="0">
                  <c:v>Islington</c:v>
                </c:pt>
              </c:strCache>
            </c:strRef>
          </c:tx>
          <c:spPr>
            <a:solidFill>
              <a:schemeClr val="accent4"/>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Sheet6!$B$6:$D$6</c:f>
              <c:numCache>
                <c:formatCode>0.0</c:formatCode>
                <c:ptCount val="3"/>
                <c:pt idx="0">
                  <c:v>76.900000000000006</c:v>
                </c:pt>
                <c:pt idx="1">
                  <c:v>21.3</c:v>
                </c:pt>
                <c:pt idx="2">
                  <c:v>1.9000000000000001</c:v>
                </c:pt>
              </c:numCache>
            </c:numRef>
          </c:val>
          <c:extLst>
            <c:ext xmlns:c16="http://schemas.microsoft.com/office/drawing/2014/chart" uri="{C3380CC4-5D6E-409C-BE32-E72D297353CC}">
              <c16:uniqueId val="{00000003-3C13-4101-B6AF-5D972BCC9AEC}"/>
            </c:ext>
          </c:extLst>
        </c:ser>
        <c:ser>
          <c:idx val="4"/>
          <c:order val="4"/>
          <c:tx>
            <c:strRef>
              <c:f>Sheet6!$A$7</c:f>
              <c:strCache>
                <c:ptCount val="1"/>
                <c:pt idx="0">
                  <c:v>Barnet</c:v>
                </c:pt>
              </c:strCache>
            </c:strRef>
          </c:tx>
          <c:spPr>
            <a:solidFill>
              <a:schemeClr val="accent5"/>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Sheet6!$B$7:$D$7</c:f>
              <c:numCache>
                <c:formatCode>0.0</c:formatCode>
                <c:ptCount val="3"/>
                <c:pt idx="0">
                  <c:v>79</c:v>
                </c:pt>
                <c:pt idx="1">
                  <c:v>19.400000000000002</c:v>
                </c:pt>
                <c:pt idx="2">
                  <c:v>1.6</c:v>
                </c:pt>
              </c:numCache>
            </c:numRef>
          </c:val>
          <c:extLst>
            <c:ext xmlns:c16="http://schemas.microsoft.com/office/drawing/2014/chart" uri="{C3380CC4-5D6E-409C-BE32-E72D297353CC}">
              <c16:uniqueId val="{00000004-3C13-4101-B6AF-5D972BCC9AEC}"/>
            </c:ext>
          </c:extLst>
        </c:ser>
        <c:ser>
          <c:idx val="5"/>
          <c:order val="5"/>
          <c:tx>
            <c:strRef>
              <c:f>Sheet6!$A$8</c:f>
              <c:strCache>
                <c:ptCount val="1"/>
                <c:pt idx="0">
                  <c:v>Enfield</c:v>
                </c:pt>
              </c:strCache>
            </c:strRef>
          </c:tx>
          <c:spPr>
            <a:solidFill>
              <a:srgbClr val="E40520"/>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Sheet6!$B$8:$D$8</c:f>
              <c:numCache>
                <c:formatCode>0.0</c:formatCode>
                <c:ptCount val="3"/>
                <c:pt idx="0">
                  <c:v>80.800000000000011</c:v>
                </c:pt>
                <c:pt idx="1">
                  <c:v>16.400000000000002</c:v>
                </c:pt>
                <c:pt idx="2">
                  <c:v>2.8000000000000003</c:v>
                </c:pt>
              </c:numCache>
            </c:numRef>
          </c:val>
          <c:extLst>
            <c:ext xmlns:c16="http://schemas.microsoft.com/office/drawing/2014/chart" uri="{C3380CC4-5D6E-409C-BE32-E72D297353CC}">
              <c16:uniqueId val="{00000005-3C13-4101-B6AF-5D972BCC9AEC}"/>
            </c:ext>
          </c:extLst>
        </c:ser>
        <c:ser>
          <c:idx val="6"/>
          <c:order val="6"/>
          <c:tx>
            <c:strRef>
              <c:f>Sheet6!$A$9</c:f>
              <c:strCache>
                <c:ptCount val="1"/>
                <c:pt idx="0">
                  <c:v>Haringey</c:v>
                </c:pt>
              </c:strCache>
            </c:strRef>
          </c:tx>
          <c:spPr>
            <a:solidFill>
              <a:schemeClr val="accent1">
                <a:lumMod val="60000"/>
              </a:schemeClr>
            </a:solidFill>
            <a:ln>
              <a:noFill/>
            </a:ln>
            <a:effectLst/>
          </c:spPr>
          <c:invertIfNegative val="0"/>
          <c:cat>
            <c:strRef>
              <c:f>Sheet6!$B$2:$D$2</c:f>
              <c:strCache>
                <c:ptCount val="3"/>
                <c:pt idx="0">
                  <c:v>I have no worries about my personal safety</c:v>
                </c:pt>
                <c:pt idx="1">
                  <c:v>I have some worries about my personal safety</c:v>
                </c:pt>
                <c:pt idx="2">
                  <c:v>I am extremely worried about my personal safety</c:v>
                </c:pt>
              </c:strCache>
            </c:strRef>
          </c:cat>
          <c:val>
            <c:numRef>
              <c:f>Sheet6!$B$9:$D$9</c:f>
              <c:numCache>
                <c:formatCode>0.0</c:formatCode>
                <c:ptCount val="3"/>
                <c:pt idx="0">
                  <c:v>77.5</c:v>
                </c:pt>
                <c:pt idx="1">
                  <c:v>17.8</c:v>
                </c:pt>
                <c:pt idx="2">
                  <c:v>4.7</c:v>
                </c:pt>
              </c:numCache>
            </c:numRef>
          </c:val>
          <c:extLst>
            <c:ext xmlns:c16="http://schemas.microsoft.com/office/drawing/2014/chart" uri="{C3380CC4-5D6E-409C-BE32-E72D297353CC}">
              <c16:uniqueId val="{00000006-3C13-4101-B6AF-5D972BCC9AEC}"/>
            </c:ext>
          </c:extLst>
        </c:ser>
        <c:dLbls>
          <c:showLegendKey val="0"/>
          <c:showVal val="0"/>
          <c:showCatName val="0"/>
          <c:showSerName val="0"/>
          <c:showPercent val="0"/>
          <c:showBubbleSize val="0"/>
        </c:dLbls>
        <c:gapWidth val="219"/>
        <c:overlap val="-27"/>
        <c:axId val="580671488"/>
        <c:axId val="580673456"/>
      </c:barChart>
      <c:catAx>
        <c:axId val="58067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73456"/>
        <c:crosses val="autoZero"/>
        <c:auto val="1"/>
        <c:lblAlgn val="ctr"/>
        <c:lblOffset val="100"/>
        <c:noMultiLvlLbl val="0"/>
      </c:catAx>
      <c:valAx>
        <c:axId val="580673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7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C79B4-3D3F-4A61-BDD4-C41A8329FB3D}" type="doc">
      <dgm:prSet loTypeId="urn:microsoft.com/office/officeart/2005/8/layout/list1" loCatId="list" qsTypeId="urn:microsoft.com/office/officeart/2005/8/quickstyle/simple5" qsCatId="simple" csTypeId="urn:microsoft.com/office/officeart/2005/8/colors/accent2_2" csCatId="accent2"/>
      <dgm:spPr/>
      <dgm:t>
        <a:bodyPr/>
        <a:lstStyle/>
        <a:p>
          <a:endParaRPr lang="en-US"/>
        </a:p>
      </dgm:t>
    </dgm:pt>
    <dgm:pt modelId="{23BF090E-85C3-4A92-8FD9-62868F83E193}">
      <dgm:prSet/>
      <dgm:spPr/>
      <dgm:t>
        <a:bodyPr/>
        <a:lstStyle/>
        <a:p>
          <a:r>
            <a:rPr lang="en-GB" b="1" i="0"/>
            <a:t>Mental Health</a:t>
          </a:r>
          <a:r>
            <a:rPr lang="en-GB" b="0" i="0"/>
            <a:t>:</a:t>
          </a:r>
          <a:endParaRPr lang="en-US"/>
        </a:p>
      </dgm:t>
    </dgm:pt>
    <dgm:pt modelId="{654C36FF-557A-4A53-AE1A-E213042F2043}" type="parTrans" cxnId="{E18FF8EF-899A-4F27-98CA-58EE64156DE2}">
      <dgm:prSet/>
      <dgm:spPr/>
      <dgm:t>
        <a:bodyPr/>
        <a:lstStyle/>
        <a:p>
          <a:endParaRPr lang="en-US"/>
        </a:p>
      </dgm:t>
    </dgm:pt>
    <dgm:pt modelId="{492D0D98-30BA-49BF-AE28-8E1842ADF7CF}" type="sibTrans" cxnId="{E18FF8EF-899A-4F27-98CA-58EE64156DE2}">
      <dgm:prSet/>
      <dgm:spPr/>
      <dgm:t>
        <a:bodyPr/>
        <a:lstStyle/>
        <a:p>
          <a:endParaRPr lang="en-US"/>
        </a:p>
      </dgm:t>
    </dgm:pt>
    <dgm:pt modelId="{ECD9885E-F7FB-4088-A2BC-F16B278A9C0E}">
      <dgm:prSet/>
      <dgm:spPr/>
      <dgm:t>
        <a:bodyPr/>
        <a:lstStyle/>
        <a:p>
          <a:r>
            <a:rPr lang="en-GB" b="0" i="0" dirty="0"/>
            <a:t>40% of young carers report their mental health has worsened since the coronavirus pandemic.</a:t>
          </a:r>
          <a:endParaRPr lang="en-US" dirty="0"/>
        </a:p>
      </dgm:t>
    </dgm:pt>
    <dgm:pt modelId="{C9E3D625-DD3E-4916-96BA-04F6FE69BB7D}" type="parTrans" cxnId="{39114B72-6DFF-4B51-B3A5-CA8D93E953D8}">
      <dgm:prSet/>
      <dgm:spPr/>
      <dgm:t>
        <a:bodyPr/>
        <a:lstStyle/>
        <a:p>
          <a:endParaRPr lang="en-US"/>
        </a:p>
      </dgm:t>
    </dgm:pt>
    <dgm:pt modelId="{B8510DB3-ABAD-46B3-9972-58B360DE56E1}" type="sibTrans" cxnId="{39114B72-6DFF-4B51-B3A5-CA8D93E953D8}">
      <dgm:prSet/>
      <dgm:spPr/>
      <dgm:t>
        <a:bodyPr/>
        <a:lstStyle/>
        <a:p>
          <a:endParaRPr lang="en-US"/>
        </a:p>
      </dgm:t>
    </dgm:pt>
    <dgm:pt modelId="{05C7AA03-2DDF-47CB-8F1A-40A804A74963}">
      <dgm:prSet/>
      <dgm:spPr/>
      <dgm:t>
        <a:bodyPr/>
        <a:lstStyle/>
        <a:p>
          <a:r>
            <a:rPr lang="en-GB" b="0" i="0" dirty="0"/>
            <a:t>59% of young adult carers report their mental health has worsened since the coronavirus pandemic.</a:t>
          </a:r>
          <a:endParaRPr lang="en-US" dirty="0"/>
        </a:p>
      </dgm:t>
    </dgm:pt>
    <dgm:pt modelId="{42AD0F24-4C9B-4C41-9D4C-72C706964012}" type="parTrans" cxnId="{85E953AE-DA0B-4835-B8F8-EB6D901445AC}">
      <dgm:prSet/>
      <dgm:spPr/>
      <dgm:t>
        <a:bodyPr/>
        <a:lstStyle/>
        <a:p>
          <a:endParaRPr lang="en-US"/>
        </a:p>
      </dgm:t>
    </dgm:pt>
    <dgm:pt modelId="{D15C1534-6E33-4AD7-8B8B-5A204DE0DAB8}" type="sibTrans" cxnId="{85E953AE-DA0B-4835-B8F8-EB6D901445AC}">
      <dgm:prSet/>
      <dgm:spPr/>
      <dgm:t>
        <a:bodyPr/>
        <a:lstStyle/>
        <a:p>
          <a:endParaRPr lang="en-US"/>
        </a:p>
      </dgm:t>
    </dgm:pt>
    <dgm:pt modelId="{410B7D79-06D9-4F12-B18F-F83C8EC981CF}">
      <dgm:prSet/>
      <dgm:spPr/>
      <dgm:t>
        <a:bodyPr/>
        <a:lstStyle/>
        <a:p>
          <a:r>
            <a:rPr lang="en-GB" b="1" i="0"/>
            <a:t>Worry About the Future</a:t>
          </a:r>
          <a:r>
            <a:rPr lang="en-GB" b="0" i="0"/>
            <a:t>:</a:t>
          </a:r>
          <a:endParaRPr lang="en-US"/>
        </a:p>
      </dgm:t>
    </dgm:pt>
    <dgm:pt modelId="{B3A98AAC-598B-4FE4-AE7D-BCA349807F68}" type="parTrans" cxnId="{1DBAC5E4-F25D-48CA-8893-3A12CB673B62}">
      <dgm:prSet/>
      <dgm:spPr/>
      <dgm:t>
        <a:bodyPr/>
        <a:lstStyle/>
        <a:p>
          <a:endParaRPr lang="en-US"/>
        </a:p>
      </dgm:t>
    </dgm:pt>
    <dgm:pt modelId="{2D678727-54F7-467C-A9DC-132CE0C94E90}" type="sibTrans" cxnId="{1DBAC5E4-F25D-48CA-8893-3A12CB673B62}">
      <dgm:prSet/>
      <dgm:spPr/>
      <dgm:t>
        <a:bodyPr/>
        <a:lstStyle/>
        <a:p>
          <a:endParaRPr lang="en-US"/>
        </a:p>
      </dgm:t>
    </dgm:pt>
    <dgm:pt modelId="{9EBAA156-10D3-4A71-9E41-1795E965CDBF}">
      <dgm:prSet/>
      <dgm:spPr/>
      <dgm:t>
        <a:bodyPr/>
        <a:lstStyle/>
        <a:p>
          <a:r>
            <a:rPr lang="en-GB" b="0" i="0"/>
            <a:t>67% of young carers are more worried about the future since the coronavirus pandemic.</a:t>
          </a:r>
          <a:endParaRPr lang="en-US"/>
        </a:p>
      </dgm:t>
    </dgm:pt>
    <dgm:pt modelId="{A9E2841D-936F-4220-BFC2-BF609F1B1889}" type="parTrans" cxnId="{2D5F5742-6DB2-4F64-8C88-C9BF78E3F4FD}">
      <dgm:prSet/>
      <dgm:spPr/>
      <dgm:t>
        <a:bodyPr/>
        <a:lstStyle/>
        <a:p>
          <a:endParaRPr lang="en-US"/>
        </a:p>
      </dgm:t>
    </dgm:pt>
    <dgm:pt modelId="{AE31304D-66ED-40F0-A43D-79107904B664}" type="sibTrans" cxnId="{2D5F5742-6DB2-4F64-8C88-C9BF78E3F4FD}">
      <dgm:prSet/>
      <dgm:spPr/>
      <dgm:t>
        <a:bodyPr/>
        <a:lstStyle/>
        <a:p>
          <a:endParaRPr lang="en-US"/>
        </a:p>
      </dgm:t>
    </dgm:pt>
    <dgm:pt modelId="{FC13A328-31AE-4DEF-8EEF-10165F189033}">
      <dgm:prSet/>
      <dgm:spPr/>
      <dgm:t>
        <a:bodyPr/>
        <a:lstStyle/>
        <a:p>
          <a:r>
            <a:rPr lang="en-GB" b="0" i="0"/>
            <a:t>78% of young adult carers are more worried about the future since the coronavirus pandemic.</a:t>
          </a:r>
          <a:endParaRPr lang="en-US"/>
        </a:p>
      </dgm:t>
    </dgm:pt>
    <dgm:pt modelId="{14AC2F79-B476-4AA2-A15D-674884F78991}" type="parTrans" cxnId="{41727708-3BBA-4B1E-8836-862FE04DA24F}">
      <dgm:prSet/>
      <dgm:spPr/>
      <dgm:t>
        <a:bodyPr/>
        <a:lstStyle/>
        <a:p>
          <a:endParaRPr lang="en-US"/>
        </a:p>
      </dgm:t>
    </dgm:pt>
    <dgm:pt modelId="{84F6B6DF-1712-4DB9-9056-4E6FB3B35106}" type="sibTrans" cxnId="{41727708-3BBA-4B1E-8836-862FE04DA24F}">
      <dgm:prSet/>
      <dgm:spPr/>
      <dgm:t>
        <a:bodyPr/>
        <a:lstStyle/>
        <a:p>
          <a:endParaRPr lang="en-US"/>
        </a:p>
      </dgm:t>
    </dgm:pt>
    <dgm:pt modelId="{A161E2F2-5D7B-4E94-9177-9F79590615EE}">
      <dgm:prSet/>
      <dgm:spPr/>
      <dgm:t>
        <a:bodyPr/>
        <a:lstStyle/>
        <a:p>
          <a:r>
            <a:rPr lang="en-GB" b="1" i="0"/>
            <a:t>Stress Levels</a:t>
          </a:r>
          <a:r>
            <a:rPr lang="en-GB" b="0" i="0"/>
            <a:t>:</a:t>
          </a:r>
          <a:endParaRPr lang="en-US"/>
        </a:p>
      </dgm:t>
    </dgm:pt>
    <dgm:pt modelId="{ACF83194-E3A8-421B-89FF-5C95FCF6348B}" type="parTrans" cxnId="{466DEED4-E70A-45C2-BEA8-E67D5046DC5E}">
      <dgm:prSet/>
      <dgm:spPr/>
      <dgm:t>
        <a:bodyPr/>
        <a:lstStyle/>
        <a:p>
          <a:endParaRPr lang="en-US"/>
        </a:p>
      </dgm:t>
    </dgm:pt>
    <dgm:pt modelId="{ADD165C0-7ED0-4880-985C-54818FCDE12B}" type="sibTrans" cxnId="{466DEED4-E70A-45C2-BEA8-E67D5046DC5E}">
      <dgm:prSet/>
      <dgm:spPr/>
      <dgm:t>
        <a:bodyPr/>
        <a:lstStyle/>
        <a:p>
          <a:endParaRPr lang="en-US"/>
        </a:p>
      </dgm:t>
    </dgm:pt>
    <dgm:pt modelId="{14D2A037-A45C-4E26-8A15-6096E5FD01A0}">
      <dgm:prSet/>
      <dgm:spPr/>
      <dgm:t>
        <a:bodyPr/>
        <a:lstStyle/>
        <a:p>
          <a:r>
            <a:rPr lang="en-GB" b="0" i="0"/>
            <a:t>66% of young carers are feeling more stressed since the coronavirus pandemic.</a:t>
          </a:r>
          <a:endParaRPr lang="en-US"/>
        </a:p>
      </dgm:t>
    </dgm:pt>
    <dgm:pt modelId="{5C3237B8-A814-4D88-BDE9-8DDC6395CFA0}" type="parTrans" cxnId="{DFA0FFF3-12D2-47B7-A982-9CC65FBD2024}">
      <dgm:prSet/>
      <dgm:spPr/>
      <dgm:t>
        <a:bodyPr/>
        <a:lstStyle/>
        <a:p>
          <a:endParaRPr lang="en-US"/>
        </a:p>
      </dgm:t>
    </dgm:pt>
    <dgm:pt modelId="{FB77C052-52D4-40B3-9627-83DC8C37C43E}" type="sibTrans" cxnId="{DFA0FFF3-12D2-47B7-A982-9CC65FBD2024}">
      <dgm:prSet/>
      <dgm:spPr/>
      <dgm:t>
        <a:bodyPr/>
        <a:lstStyle/>
        <a:p>
          <a:endParaRPr lang="en-US"/>
        </a:p>
      </dgm:t>
    </dgm:pt>
    <dgm:pt modelId="{1B74CC70-FB5F-477D-A92E-6F098480AC48}">
      <dgm:prSet/>
      <dgm:spPr/>
      <dgm:t>
        <a:bodyPr/>
        <a:lstStyle/>
        <a:p>
          <a:r>
            <a:rPr lang="en-GB" b="0" i="0"/>
            <a:t>74% of young adult carers are feeling more stressed since the coronavirus pandemic.</a:t>
          </a:r>
          <a:endParaRPr lang="en-US"/>
        </a:p>
      </dgm:t>
    </dgm:pt>
    <dgm:pt modelId="{3710B758-9885-4B9D-B7EA-5663B9849D4C}" type="parTrans" cxnId="{63077713-79DD-41CE-B31D-7034DED311EB}">
      <dgm:prSet/>
      <dgm:spPr/>
      <dgm:t>
        <a:bodyPr/>
        <a:lstStyle/>
        <a:p>
          <a:endParaRPr lang="en-US"/>
        </a:p>
      </dgm:t>
    </dgm:pt>
    <dgm:pt modelId="{B52E85CC-84EE-41FF-B720-CED170580628}" type="sibTrans" cxnId="{63077713-79DD-41CE-B31D-7034DED311EB}">
      <dgm:prSet/>
      <dgm:spPr/>
      <dgm:t>
        <a:bodyPr/>
        <a:lstStyle/>
        <a:p>
          <a:endParaRPr lang="en-US"/>
        </a:p>
      </dgm:t>
    </dgm:pt>
    <dgm:pt modelId="{68ADD603-1BB8-4CBB-881D-2A8CC48A308F}">
      <dgm:prSet/>
      <dgm:spPr/>
      <dgm:t>
        <a:bodyPr/>
        <a:lstStyle/>
        <a:p>
          <a:r>
            <a:rPr lang="en-GB" b="1" i="0"/>
            <a:t>Social Connection</a:t>
          </a:r>
          <a:r>
            <a:rPr lang="en-GB" b="0" i="0"/>
            <a:t>:</a:t>
          </a:r>
          <a:endParaRPr lang="en-US"/>
        </a:p>
      </dgm:t>
    </dgm:pt>
    <dgm:pt modelId="{A2F543A2-8459-4B42-828A-9DE8A49453A5}" type="parTrans" cxnId="{176482D3-4572-45F5-9228-73AEB6F2BA21}">
      <dgm:prSet/>
      <dgm:spPr/>
      <dgm:t>
        <a:bodyPr/>
        <a:lstStyle/>
        <a:p>
          <a:endParaRPr lang="en-US"/>
        </a:p>
      </dgm:t>
    </dgm:pt>
    <dgm:pt modelId="{39745915-7BD0-4227-9BE9-B350722F925C}" type="sibTrans" cxnId="{176482D3-4572-45F5-9228-73AEB6F2BA21}">
      <dgm:prSet/>
      <dgm:spPr/>
      <dgm:t>
        <a:bodyPr/>
        <a:lstStyle/>
        <a:p>
          <a:endParaRPr lang="en-US"/>
        </a:p>
      </dgm:t>
    </dgm:pt>
    <dgm:pt modelId="{F072034E-46EA-4D6B-8BD9-307F95740DB7}">
      <dgm:prSet/>
      <dgm:spPr/>
      <dgm:t>
        <a:bodyPr/>
        <a:lstStyle/>
        <a:p>
          <a:r>
            <a:rPr lang="en-GB" b="0" i="0"/>
            <a:t>69% of both young carers and young adult carers feel less connected to others since the coronavirus pandemic.</a:t>
          </a:r>
          <a:endParaRPr lang="en-US"/>
        </a:p>
      </dgm:t>
    </dgm:pt>
    <dgm:pt modelId="{C44CC3CF-C81B-4010-8AA7-1CF6BEFA734A}" type="parTrans" cxnId="{F03F840F-5AF3-4FCA-A2B7-F928224BF21D}">
      <dgm:prSet/>
      <dgm:spPr/>
      <dgm:t>
        <a:bodyPr/>
        <a:lstStyle/>
        <a:p>
          <a:endParaRPr lang="en-US"/>
        </a:p>
      </dgm:t>
    </dgm:pt>
    <dgm:pt modelId="{63FD0E92-56F6-4180-9726-059902529C64}" type="sibTrans" cxnId="{F03F840F-5AF3-4FCA-A2B7-F928224BF21D}">
      <dgm:prSet/>
      <dgm:spPr/>
      <dgm:t>
        <a:bodyPr/>
        <a:lstStyle/>
        <a:p>
          <a:endParaRPr lang="en-US"/>
        </a:p>
      </dgm:t>
    </dgm:pt>
    <dgm:pt modelId="{C903FB2A-5ABC-41AE-9FE7-08A7499AF402}">
      <dgm:prSet/>
      <dgm:spPr/>
      <dgm:t>
        <a:bodyPr/>
        <a:lstStyle/>
        <a:p>
          <a:r>
            <a:rPr lang="en-GB" b="1" i="0"/>
            <a:t>Caring Hours</a:t>
          </a:r>
          <a:r>
            <a:rPr lang="en-GB" b="0" i="0"/>
            <a:t>:</a:t>
          </a:r>
          <a:endParaRPr lang="en-US"/>
        </a:p>
      </dgm:t>
    </dgm:pt>
    <dgm:pt modelId="{ED2240E9-3C1B-4AB6-B7A2-8C96FC17297B}" type="parTrans" cxnId="{EBC3861A-9D10-4650-BA32-3D6DDDE24BD8}">
      <dgm:prSet/>
      <dgm:spPr/>
      <dgm:t>
        <a:bodyPr/>
        <a:lstStyle/>
        <a:p>
          <a:endParaRPr lang="en-US"/>
        </a:p>
      </dgm:t>
    </dgm:pt>
    <dgm:pt modelId="{470461E2-5F90-4F6C-9A61-805ECBA4B02C}" type="sibTrans" cxnId="{EBC3861A-9D10-4650-BA32-3D6DDDE24BD8}">
      <dgm:prSet/>
      <dgm:spPr/>
      <dgm:t>
        <a:bodyPr/>
        <a:lstStyle/>
        <a:p>
          <a:endParaRPr lang="en-US"/>
        </a:p>
      </dgm:t>
    </dgm:pt>
    <dgm:pt modelId="{8EA78039-2199-4F39-913A-566DDDE52D24}">
      <dgm:prSet/>
      <dgm:spPr/>
      <dgm:t>
        <a:bodyPr/>
        <a:lstStyle/>
        <a:p>
          <a:r>
            <a:rPr lang="en-GB" b="0" i="0"/>
            <a:t>11% of young carers report an increase of 30 hours or more per week in the amount of time they spend caring.</a:t>
          </a:r>
          <a:endParaRPr lang="en-US"/>
        </a:p>
      </dgm:t>
    </dgm:pt>
    <dgm:pt modelId="{FBA0C990-A4D1-4ADB-991F-E1824F0175D3}" type="parTrans" cxnId="{E59B01E5-39E0-470F-A331-C0E0A26CF505}">
      <dgm:prSet/>
      <dgm:spPr/>
      <dgm:t>
        <a:bodyPr/>
        <a:lstStyle/>
        <a:p>
          <a:endParaRPr lang="en-US"/>
        </a:p>
      </dgm:t>
    </dgm:pt>
    <dgm:pt modelId="{B95B7E5B-9BDB-4A0E-94A1-072AA826B9A9}" type="sibTrans" cxnId="{E59B01E5-39E0-470F-A331-C0E0A26CF505}">
      <dgm:prSet/>
      <dgm:spPr/>
      <dgm:t>
        <a:bodyPr/>
        <a:lstStyle/>
        <a:p>
          <a:endParaRPr lang="en-US"/>
        </a:p>
      </dgm:t>
    </dgm:pt>
    <dgm:pt modelId="{DD182717-F3D2-4F0D-9F69-84DF8F100CDE}">
      <dgm:prSet/>
      <dgm:spPr/>
      <dgm:t>
        <a:bodyPr/>
        <a:lstStyle/>
        <a:p>
          <a:r>
            <a:rPr lang="en-GB" b="0" i="0"/>
            <a:t>19.7% of young adult carers report an increase of 30 hours or more per week in the amount of time they spend caring.</a:t>
          </a:r>
          <a:endParaRPr lang="en-US"/>
        </a:p>
      </dgm:t>
    </dgm:pt>
    <dgm:pt modelId="{5A97C80E-C3EF-46F0-813B-7A73FAC37BD5}" type="parTrans" cxnId="{252E1997-6B09-46AF-8939-ABCBF739F59C}">
      <dgm:prSet/>
      <dgm:spPr/>
      <dgm:t>
        <a:bodyPr/>
        <a:lstStyle/>
        <a:p>
          <a:endParaRPr lang="en-US"/>
        </a:p>
      </dgm:t>
    </dgm:pt>
    <dgm:pt modelId="{C159084F-95F6-47E3-A5F2-A2EFE69DE05F}" type="sibTrans" cxnId="{252E1997-6B09-46AF-8939-ABCBF739F59C}">
      <dgm:prSet/>
      <dgm:spPr/>
      <dgm:t>
        <a:bodyPr/>
        <a:lstStyle/>
        <a:p>
          <a:endParaRPr lang="en-US"/>
        </a:p>
      </dgm:t>
    </dgm:pt>
    <dgm:pt modelId="{B239E132-BACC-48F7-87EF-BAFF62DF1990}" type="pres">
      <dgm:prSet presAssocID="{9A8C79B4-3D3F-4A61-BDD4-C41A8329FB3D}" presName="linear" presStyleCnt="0">
        <dgm:presLayoutVars>
          <dgm:dir/>
          <dgm:animLvl val="lvl"/>
          <dgm:resizeHandles val="exact"/>
        </dgm:presLayoutVars>
      </dgm:prSet>
      <dgm:spPr/>
    </dgm:pt>
    <dgm:pt modelId="{6BBE69BF-72B7-4385-91ED-EAFEA9D0CD7E}" type="pres">
      <dgm:prSet presAssocID="{23BF090E-85C3-4A92-8FD9-62868F83E193}" presName="parentLin" presStyleCnt="0"/>
      <dgm:spPr/>
    </dgm:pt>
    <dgm:pt modelId="{E0EEBD4A-1E7C-437D-B2C7-FDF2E9F8F15D}" type="pres">
      <dgm:prSet presAssocID="{23BF090E-85C3-4A92-8FD9-62868F83E193}" presName="parentLeftMargin" presStyleLbl="node1" presStyleIdx="0" presStyleCnt="5"/>
      <dgm:spPr/>
    </dgm:pt>
    <dgm:pt modelId="{B9C3C1D1-B909-4729-86FA-6608084C3416}" type="pres">
      <dgm:prSet presAssocID="{23BF090E-85C3-4A92-8FD9-62868F83E193}" presName="parentText" presStyleLbl="node1" presStyleIdx="0" presStyleCnt="5">
        <dgm:presLayoutVars>
          <dgm:chMax val="0"/>
          <dgm:bulletEnabled val="1"/>
        </dgm:presLayoutVars>
      </dgm:prSet>
      <dgm:spPr/>
    </dgm:pt>
    <dgm:pt modelId="{511EBC5D-745E-451A-908B-F1C5F07A57A9}" type="pres">
      <dgm:prSet presAssocID="{23BF090E-85C3-4A92-8FD9-62868F83E193}" presName="negativeSpace" presStyleCnt="0"/>
      <dgm:spPr/>
    </dgm:pt>
    <dgm:pt modelId="{3CE6810A-F27E-4052-848C-52BAB968186D}" type="pres">
      <dgm:prSet presAssocID="{23BF090E-85C3-4A92-8FD9-62868F83E193}" presName="childText" presStyleLbl="conFgAcc1" presStyleIdx="0" presStyleCnt="5">
        <dgm:presLayoutVars>
          <dgm:bulletEnabled val="1"/>
        </dgm:presLayoutVars>
      </dgm:prSet>
      <dgm:spPr/>
    </dgm:pt>
    <dgm:pt modelId="{41CE055D-B627-437D-A6C5-8123C289FBD1}" type="pres">
      <dgm:prSet presAssocID="{492D0D98-30BA-49BF-AE28-8E1842ADF7CF}" presName="spaceBetweenRectangles" presStyleCnt="0"/>
      <dgm:spPr/>
    </dgm:pt>
    <dgm:pt modelId="{E0BDCD93-F8FE-473E-B04B-C32413F74910}" type="pres">
      <dgm:prSet presAssocID="{410B7D79-06D9-4F12-B18F-F83C8EC981CF}" presName="parentLin" presStyleCnt="0"/>
      <dgm:spPr/>
    </dgm:pt>
    <dgm:pt modelId="{F006F53A-0F24-4932-A733-60CD64A63063}" type="pres">
      <dgm:prSet presAssocID="{410B7D79-06D9-4F12-B18F-F83C8EC981CF}" presName="parentLeftMargin" presStyleLbl="node1" presStyleIdx="0" presStyleCnt="5"/>
      <dgm:spPr/>
    </dgm:pt>
    <dgm:pt modelId="{682F67D1-2B52-41B8-AFDA-C8382B3A984E}" type="pres">
      <dgm:prSet presAssocID="{410B7D79-06D9-4F12-B18F-F83C8EC981CF}" presName="parentText" presStyleLbl="node1" presStyleIdx="1" presStyleCnt="5">
        <dgm:presLayoutVars>
          <dgm:chMax val="0"/>
          <dgm:bulletEnabled val="1"/>
        </dgm:presLayoutVars>
      </dgm:prSet>
      <dgm:spPr/>
    </dgm:pt>
    <dgm:pt modelId="{FE5A57E7-670A-47E8-B27F-C2A9DC69C691}" type="pres">
      <dgm:prSet presAssocID="{410B7D79-06D9-4F12-B18F-F83C8EC981CF}" presName="negativeSpace" presStyleCnt="0"/>
      <dgm:spPr/>
    </dgm:pt>
    <dgm:pt modelId="{F0C33D60-731D-442E-AAD1-943FBE85914E}" type="pres">
      <dgm:prSet presAssocID="{410B7D79-06D9-4F12-B18F-F83C8EC981CF}" presName="childText" presStyleLbl="conFgAcc1" presStyleIdx="1" presStyleCnt="5">
        <dgm:presLayoutVars>
          <dgm:bulletEnabled val="1"/>
        </dgm:presLayoutVars>
      </dgm:prSet>
      <dgm:spPr/>
    </dgm:pt>
    <dgm:pt modelId="{FD747DD4-B020-4E2D-A42F-0386ECBF7208}" type="pres">
      <dgm:prSet presAssocID="{2D678727-54F7-467C-A9DC-132CE0C94E90}" presName="spaceBetweenRectangles" presStyleCnt="0"/>
      <dgm:spPr/>
    </dgm:pt>
    <dgm:pt modelId="{BCB3431F-B8EB-43E2-A91C-56E89A5D7A99}" type="pres">
      <dgm:prSet presAssocID="{A161E2F2-5D7B-4E94-9177-9F79590615EE}" presName="parentLin" presStyleCnt="0"/>
      <dgm:spPr/>
    </dgm:pt>
    <dgm:pt modelId="{72F9BC0F-79E6-4E14-8E75-22B2055028BE}" type="pres">
      <dgm:prSet presAssocID="{A161E2F2-5D7B-4E94-9177-9F79590615EE}" presName="parentLeftMargin" presStyleLbl="node1" presStyleIdx="1" presStyleCnt="5"/>
      <dgm:spPr/>
    </dgm:pt>
    <dgm:pt modelId="{7AB69C03-9AD4-4A82-B779-7F0557B2E53B}" type="pres">
      <dgm:prSet presAssocID="{A161E2F2-5D7B-4E94-9177-9F79590615EE}" presName="parentText" presStyleLbl="node1" presStyleIdx="2" presStyleCnt="5">
        <dgm:presLayoutVars>
          <dgm:chMax val="0"/>
          <dgm:bulletEnabled val="1"/>
        </dgm:presLayoutVars>
      </dgm:prSet>
      <dgm:spPr/>
    </dgm:pt>
    <dgm:pt modelId="{54F55426-B840-483C-9A26-A705459A7F94}" type="pres">
      <dgm:prSet presAssocID="{A161E2F2-5D7B-4E94-9177-9F79590615EE}" presName="negativeSpace" presStyleCnt="0"/>
      <dgm:spPr/>
    </dgm:pt>
    <dgm:pt modelId="{DD89FADE-62B6-48E9-9934-7654D0866BB5}" type="pres">
      <dgm:prSet presAssocID="{A161E2F2-5D7B-4E94-9177-9F79590615EE}" presName="childText" presStyleLbl="conFgAcc1" presStyleIdx="2" presStyleCnt="5">
        <dgm:presLayoutVars>
          <dgm:bulletEnabled val="1"/>
        </dgm:presLayoutVars>
      </dgm:prSet>
      <dgm:spPr/>
    </dgm:pt>
    <dgm:pt modelId="{2FB3E11F-CE6C-4BC4-9DCE-8B909B152E3E}" type="pres">
      <dgm:prSet presAssocID="{ADD165C0-7ED0-4880-985C-54818FCDE12B}" presName="spaceBetweenRectangles" presStyleCnt="0"/>
      <dgm:spPr/>
    </dgm:pt>
    <dgm:pt modelId="{348BA3D1-DF31-4490-BDD1-CDE6E0E316B7}" type="pres">
      <dgm:prSet presAssocID="{68ADD603-1BB8-4CBB-881D-2A8CC48A308F}" presName="parentLin" presStyleCnt="0"/>
      <dgm:spPr/>
    </dgm:pt>
    <dgm:pt modelId="{B54209BF-1E96-4EE6-B887-71471B4C5A59}" type="pres">
      <dgm:prSet presAssocID="{68ADD603-1BB8-4CBB-881D-2A8CC48A308F}" presName="parentLeftMargin" presStyleLbl="node1" presStyleIdx="2" presStyleCnt="5"/>
      <dgm:spPr/>
    </dgm:pt>
    <dgm:pt modelId="{1BD788B8-2A34-438B-8E1E-A65C87FE7100}" type="pres">
      <dgm:prSet presAssocID="{68ADD603-1BB8-4CBB-881D-2A8CC48A308F}" presName="parentText" presStyleLbl="node1" presStyleIdx="3" presStyleCnt="5">
        <dgm:presLayoutVars>
          <dgm:chMax val="0"/>
          <dgm:bulletEnabled val="1"/>
        </dgm:presLayoutVars>
      </dgm:prSet>
      <dgm:spPr/>
    </dgm:pt>
    <dgm:pt modelId="{4A197CA3-0CDD-4F56-8F3F-11B61EE24E1B}" type="pres">
      <dgm:prSet presAssocID="{68ADD603-1BB8-4CBB-881D-2A8CC48A308F}" presName="negativeSpace" presStyleCnt="0"/>
      <dgm:spPr/>
    </dgm:pt>
    <dgm:pt modelId="{5E005832-2B47-4665-95DE-AF52D4968EEC}" type="pres">
      <dgm:prSet presAssocID="{68ADD603-1BB8-4CBB-881D-2A8CC48A308F}" presName="childText" presStyleLbl="conFgAcc1" presStyleIdx="3" presStyleCnt="5">
        <dgm:presLayoutVars>
          <dgm:bulletEnabled val="1"/>
        </dgm:presLayoutVars>
      </dgm:prSet>
      <dgm:spPr/>
    </dgm:pt>
    <dgm:pt modelId="{DE73B1BB-D4F0-4819-98AA-A73596CCB750}" type="pres">
      <dgm:prSet presAssocID="{39745915-7BD0-4227-9BE9-B350722F925C}" presName="spaceBetweenRectangles" presStyleCnt="0"/>
      <dgm:spPr/>
    </dgm:pt>
    <dgm:pt modelId="{98C820EE-5F62-4E94-AB12-BA0BF90F0E21}" type="pres">
      <dgm:prSet presAssocID="{C903FB2A-5ABC-41AE-9FE7-08A7499AF402}" presName="parentLin" presStyleCnt="0"/>
      <dgm:spPr/>
    </dgm:pt>
    <dgm:pt modelId="{944742D0-E71A-4466-BE16-D7015609805A}" type="pres">
      <dgm:prSet presAssocID="{C903FB2A-5ABC-41AE-9FE7-08A7499AF402}" presName="parentLeftMargin" presStyleLbl="node1" presStyleIdx="3" presStyleCnt="5"/>
      <dgm:spPr/>
    </dgm:pt>
    <dgm:pt modelId="{132BD18B-1E7C-4789-90B5-612E9268362C}" type="pres">
      <dgm:prSet presAssocID="{C903FB2A-5ABC-41AE-9FE7-08A7499AF402}" presName="parentText" presStyleLbl="node1" presStyleIdx="4" presStyleCnt="5">
        <dgm:presLayoutVars>
          <dgm:chMax val="0"/>
          <dgm:bulletEnabled val="1"/>
        </dgm:presLayoutVars>
      </dgm:prSet>
      <dgm:spPr/>
    </dgm:pt>
    <dgm:pt modelId="{53B47FB8-BB92-463D-9FA5-5F48839B0511}" type="pres">
      <dgm:prSet presAssocID="{C903FB2A-5ABC-41AE-9FE7-08A7499AF402}" presName="negativeSpace" presStyleCnt="0"/>
      <dgm:spPr/>
    </dgm:pt>
    <dgm:pt modelId="{49E1E8D3-6848-4119-B19C-F9BFBE559A92}" type="pres">
      <dgm:prSet presAssocID="{C903FB2A-5ABC-41AE-9FE7-08A7499AF402}" presName="childText" presStyleLbl="conFgAcc1" presStyleIdx="4" presStyleCnt="5">
        <dgm:presLayoutVars>
          <dgm:bulletEnabled val="1"/>
        </dgm:presLayoutVars>
      </dgm:prSet>
      <dgm:spPr/>
    </dgm:pt>
  </dgm:ptLst>
  <dgm:cxnLst>
    <dgm:cxn modelId="{8D182E06-F026-415B-AFB1-6B95B45A0517}" type="presOf" srcId="{23BF090E-85C3-4A92-8FD9-62868F83E193}" destId="{B9C3C1D1-B909-4729-86FA-6608084C3416}" srcOrd="1" destOrd="0" presId="urn:microsoft.com/office/officeart/2005/8/layout/list1"/>
    <dgm:cxn modelId="{41727708-3BBA-4B1E-8836-862FE04DA24F}" srcId="{410B7D79-06D9-4F12-B18F-F83C8EC981CF}" destId="{FC13A328-31AE-4DEF-8EEF-10165F189033}" srcOrd="1" destOrd="0" parTransId="{14AC2F79-B476-4AA2-A15D-674884F78991}" sibTransId="{84F6B6DF-1712-4DB9-9056-4E6FB3B35106}"/>
    <dgm:cxn modelId="{C4185A0D-9CB0-4FC4-B02D-373B92EADA45}" type="presOf" srcId="{A161E2F2-5D7B-4E94-9177-9F79590615EE}" destId="{7AB69C03-9AD4-4A82-B779-7F0557B2E53B}" srcOrd="1" destOrd="0" presId="urn:microsoft.com/office/officeart/2005/8/layout/list1"/>
    <dgm:cxn modelId="{F03F840F-5AF3-4FCA-A2B7-F928224BF21D}" srcId="{68ADD603-1BB8-4CBB-881D-2A8CC48A308F}" destId="{F072034E-46EA-4D6B-8BD9-307F95740DB7}" srcOrd="0" destOrd="0" parTransId="{C44CC3CF-C81B-4010-8AA7-1CF6BEFA734A}" sibTransId="{63FD0E92-56F6-4180-9726-059902529C64}"/>
    <dgm:cxn modelId="{63077713-79DD-41CE-B31D-7034DED311EB}" srcId="{A161E2F2-5D7B-4E94-9177-9F79590615EE}" destId="{1B74CC70-FB5F-477D-A92E-6F098480AC48}" srcOrd="1" destOrd="0" parTransId="{3710B758-9885-4B9D-B7EA-5663B9849D4C}" sibTransId="{B52E85CC-84EE-41FF-B720-CED170580628}"/>
    <dgm:cxn modelId="{EBC3861A-9D10-4650-BA32-3D6DDDE24BD8}" srcId="{9A8C79B4-3D3F-4A61-BDD4-C41A8329FB3D}" destId="{C903FB2A-5ABC-41AE-9FE7-08A7499AF402}" srcOrd="4" destOrd="0" parTransId="{ED2240E9-3C1B-4AB6-B7A2-8C96FC17297B}" sibTransId="{470461E2-5F90-4F6C-9A61-805ECBA4B02C}"/>
    <dgm:cxn modelId="{12511327-B561-4D6D-A8FE-5A680C1096CC}" type="presOf" srcId="{14D2A037-A45C-4E26-8A15-6096E5FD01A0}" destId="{DD89FADE-62B6-48E9-9934-7654D0866BB5}" srcOrd="0" destOrd="0" presId="urn:microsoft.com/office/officeart/2005/8/layout/list1"/>
    <dgm:cxn modelId="{F060715B-645B-47AB-AABF-15E66698E249}" type="presOf" srcId="{9A8C79B4-3D3F-4A61-BDD4-C41A8329FB3D}" destId="{B239E132-BACC-48F7-87EF-BAFF62DF1990}" srcOrd="0" destOrd="0" presId="urn:microsoft.com/office/officeart/2005/8/layout/list1"/>
    <dgm:cxn modelId="{2D5F5742-6DB2-4F64-8C88-C9BF78E3F4FD}" srcId="{410B7D79-06D9-4F12-B18F-F83C8EC981CF}" destId="{9EBAA156-10D3-4A71-9E41-1795E965CDBF}" srcOrd="0" destOrd="0" parTransId="{A9E2841D-936F-4220-BFC2-BF609F1B1889}" sibTransId="{AE31304D-66ED-40F0-A43D-79107904B664}"/>
    <dgm:cxn modelId="{39114B72-6DFF-4B51-B3A5-CA8D93E953D8}" srcId="{23BF090E-85C3-4A92-8FD9-62868F83E193}" destId="{ECD9885E-F7FB-4088-A2BC-F16B278A9C0E}" srcOrd="0" destOrd="0" parTransId="{C9E3D625-DD3E-4916-96BA-04F6FE69BB7D}" sibTransId="{B8510DB3-ABAD-46B3-9972-58B360DE56E1}"/>
    <dgm:cxn modelId="{92297B52-E577-434A-B9EB-BFAFC11FC115}" type="presOf" srcId="{1B74CC70-FB5F-477D-A92E-6F098480AC48}" destId="{DD89FADE-62B6-48E9-9934-7654D0866BB5}" srcOrd="0" destOrd="1" presId="urn:microsoft.com/office/officeart/2005/8/layout/list1"/>
    <dgm:cxn modelId="{D9008B59-1BD0-4208-85E4-E61480791065}" type="presOf" srcId="{05C7AA03-2DDF-47CB-8F1A-40A804A74963}" destId="{3CE6810A-F27E-4052-848C-52BAB968186D}" srcOrd="0" destOrd="1" presId="urn:microsoft.com/office/officeart/2005/8/layout/list1"/>
    <dgm:cxn modelId="{35979B59-D8A2-4F5F-8646-B422D0E5FAC1}" type="presOf" srcId="{9EBAA156-10D3-4A71-9E41-1795E965CDBF}" destId="{F0C33D60-731D-442E-AAD1-943FBE85914E}" srcOrd="0" destOrd="0" presId="urn:microsoft.com/office/officeart/2005/8/layout/list1"/>
    <dgm:cxn modelId="{52B4E685-20F5-48DE-A436-9D71A370DC4D}" type="presOf" srcId="{FC13A328-31AE-4DEF-8EEF-10165F189033}" destId="{F0C33D60-731D-442E-AAD1-943FBE85914E}" srcOrd="0" destOrd="1" presId="urn:microsoft.com/office/officeart/2005/8/layout/list1"/>
    <dgm:cxn modelId="{3CABC78E-1D4A-4618-95CC-09A2B54E86BF}" type="presOf" srcId="{410B7D79-06D9-4F12-B18F-F83C8EC981CF}" destId="{F006F53A-0F24-4932-A733-60CD64A63063}" srcOrd="0" destOrd="0" presId="urn:microsoft.com/office/officeart/2005/8/layout/list1"/>
    <dgm:cxn modelId="{BFC4D18F-27D6-47EA-BB72-254E06991F43}" type="presOf" srcId="{C903FB2A-5ABC-41AE-9FE7-08A7499AF402}" destId="{944742D0-E71A-4466-BE16-D7015609805A}" srcOrd="0" destOrd="0" presId="urn:microsoft.com/office/officeart/2005/8/layout/list1"/>
    <dgm:cxn modelId="{252E1997-6B09-46AF-8939-ABCBF739F59C}" srcId="{C903FB2A-5ABC-41AE-9FE7-08A7499AF402}" destId="{DD182717-F3D2-4F0D-9F69-84DF8F100CDE}" srcOrd="1" destOrd="0" parTransId="{5A97C80E-C3EF-46F0-813B-7A73FAC37BD5}" sibTransId="{C159084F-95F6-47E3-A5F2-A2EFE69DE05F}"/>
    <dgm:cxn modelId="{4E2EABA3-6865-45FD-9C41-87738D973B22}" type="presOf" srcId="{410B7D79-06D9-4F12-B18F-F83C8EC981CF}" destId="{682F67D1-2B52-41B8-AFDA-C8382B3A984E}" srcOrd="1" destOrd="0" presId="urn:microsoft.com/office/officeart/2005/8/layout/list1"/>
    <dgm:cxn modelId="{26B432A4-B598-497F-995D-5AF2B211F08E}" type="presOf" srcId="{ECD9885E-F7FB-4088-A2BC-F16B278A9C0E}" destId="{3CE6810A-F27E-4052-848C-52BAB968186D}" srcOrd="0" destOrd="0" presId="urn:microsoft.com/office/officeart/2005/8/layout/list1"/>
    <dgm:cxn modelId="{4676ACA6-F97D-4773-B897-10D4F196C432}" type="presOf" srcId="{23BF090E-85C3-4A92-8FD9-62868F83E193}" destId="{E0EEBD4A-1E7C-437D-B2C7-FDF2E9F8F15D}" srcOrd="0" destOrd="0" presId="urn:microsoft.com/office/officeart/2005/8/layout/list1"/>
    <dgm:cxn modelId="{85E953AE-DA0B-4835-B8F8-EB6D901445AC}" srcId="{23BF090E-85C3-4A92-8FD9-62868F83E193}" destId="{05C7AA03-2DDF-47CB-8F1A-40A804A74963}" srcOrd="1" destOrd="0" parTransId="{42AD0F24-4C9B-4C41-9D4C-72C706964012}" sibTransId="{D15C1534-6E33-4AD7-8B8B-5A204DE0DAB8}"/>
    <dgm:cxn modelId="{E5B221AF-8000-4531-B9FC-8D40B055951F}" type="presOf" srcId="{8EA78039-2199-4F39-913A-566DDDE52D24}" destId="{49E1E8D3-6848-4119-B19C-F9BFBE559A92}" srcOrd="0" destOrd="0" presId="urn:microsoft.com/office/officeart/2005/8/layout/list1"/>
    <dgm:cxn modelId="{F5B14FBF-27D7-41EE-A3F1-8EB060A380B6}" type="presOf" srcId="{DD182717-F3D2-4F0D-9F69-84DF8F100CDE}" destId="{49E1E8D3-6848-4119-B19C-F9BFBE559A92}" srcOrd="0" destOrd="1" presId="urn:microsoft.com/office/officeart/2005/8/layout/list1"/>
    <dgm:cxn modelId="{E9B57FC1-FA06-4C93-BFB3-85F79D29F132}" type="presOf" srcId="{C903FB2A-5ABC-41AE-9FE7-08A7499AF402}" destId="{132BD18B-1E7C-4789-90B5-612E9268362C}" srcOrd="1" destOrd="0" presId="urn:microsoft.com/office/officeart/2005/8/layout/list1"/>
    <dgm:cxn modelId="{86524ACA-6A04-4BA0-8604-394C1D63ADA2}" type="presOf" srcId="{A161E2F2-5D7B-4E94-9177-9F79590615EE}" destId="{72F9BC0F-79E6-4E14-8E75-22B2055028BE}" srcOrd="0" destOrd="0" presId="urn:microsoft.com/office/officeart/2005/8/layout/list1"/>
    <dgm:cxn modelId="{176482D3-4572-45F5-9228-73AEB6F2BA21}" srcId="{9A8C79B4-3D3F-4A61-BDD4-C41A8329FB3D}" destId="{68ADD603-1BB8-4CBB-881D-2A8CC48A308F}" srcOrd="3" destOrd="0" parTransId="{A2F543A2-8459-4B42-828A-9DE8A49453A5}" sibTransId="{39745915-7BD0-4227-9BE9-B350722F925C}"/>
    <dgm:cxn modelId="{466DEED4-E70A-45C2-BEA8-E67D5046DC5E}" srcId="{9A8C79B4-3D3F-4A61-BDD4-C41A8329FB3D}" destId="{A161E2F2-5D7B-4E94-9177-9F79590615EE}" srcOrd="2" destOrd="0" parTransId="{ACF83194-E3A8-421B-89FF-5C95FCF6348B}" sibTransId="{ADD165C0-7ED0-4880-985C-54818FCDE12B}"/>
    <dgm:cxn modelId="{B73CE1D5-C475-446D-B0F3-30AAD717C95D}" type="presOf" srcId="{68ADD603-1BB8-4CBB-881D-2A8CC48A308F}" destId="{1BD788B8-2A34-438B-8E1E-A65C87FE7100}" srcOrd="1" destOrd="0" presId="urn:microsoft.com/office/officeart/2005/8/layout/list1"/>
    <dgm:cxn modelId="{C687DFD8-6DF9-4AE3-BB3D-BC534CD11092}" type="presOf" srcId="{F072034E-46EA-4D6B-8BD9-307F95740DB7}" destId="{5E005832-2B47-4665-95DE-AF52D4968EEC}" srcOrd="0" destOrd="0" presId="urn:microsoft.com/office/officeart/2005/8/layout/list1"/>
    <dgm:cxn modelId="{1DBAC5E4-F25D-48CA-8893-3A12CB673B62}" srcId="{9A8C79B4-3D3F-4A61-BDD4-C41A8329FB3D}" destId="{410B7D79-06D9-4F12-B18F-F83C8EC981CF}" srcOrd="1" destOrd="0" parTransId="{B3A98AAC-598B-4FE4-AE7D-BCA349807F68}" sibTransId="{2D678727-54F7-467C-A9DC-132CE0C94E90}"/>
    <dgm:cxn modelId="{E59B01E5-39E0-470F-A331-C0E0A26CF505}" srcId="{C903FB2A-5ABC-41AE-9FE7-08A7499AF402}" destId="{8EA78039-2199-4F39-913A-566DDDE52D24}" srcOrd="0" destOrd="0" parTransId="{FBA0C990-A4D1-4ADB-991F-E1824F0175D3}" sibTransId="{B95B7E5B-9BDB-4A0E-94A1-072AA826B9A9}"/>
    <dgm:cxn modelId="{E18FF8EF-899A-4F27-98CA-58EE64156DE2}" srcId="{9A8C79B4-3D3F-4A61-BDD4-C41A8329FB3D}" destId="{23BF090E-85C3-4A92-8FD9-62868F83E193}" srcOrd="0" destOrd="0" parTransId="{654C36FF-557A-4A53-AE1A-E213042F2043}" sibTransId="{492D0D98-30BA-49BF-AE28-8E1842ADF7CF}"/>
    <dgm:cxn modelId="{DFA0FFF3-12D2-47B7-A982-9CC65FBD2024}" srcId="{A161E2F2-5D7B-4E94-9177-9F79590615EE}" destId="{14D2A037-A45C-4E26-8A15-6096E5FD01A0}" srcOrd="0" destOrd="0" parTransId="{5C3237B8-A814-4D88-BDE9-8DDC6395CFA0}" sibTransId="{FB77C052-52D4-40B3-9627-83DC8C37C43E}"/>
    <dgm:cxn modelId="{151B39F6-9389-4376-A395-C8EEF4DD730B}" type="presOf" srcId="{68ADD603-1BB8-4CBB-881D-2A8CC48A308F}" destId="{B54209BF-1E96-4EE6-B887-71471B4C5A59}" srcOrd="0" destOrd="0" presId="urn:microsoft.com/office/officeart/2005/8/layout/list1"/>
    <dgm:cxn modelId="{7F8BC244-842B-49AD-B517-9E8AD1712022}" type="presParOf" srcId="{B239E132-BACC-48F7-87EF-BAFF62DF1990}" destId="{6BBE69BF-72B7-4385-91ED-EAFEA9D0CD7E}" srcOrd="0" destOrd="0" presId="urn:microsoft.com/office/officeart/2005/8/layout/list1"/>
    <dgm:cxn modelId="{01DF4B44-9113-4098-B22D-BA6E202EFFE2}" type="presParOf" srcId="{6BBE69BF-72B7-4385-91ED-EAFEA9D0CD7E}" destId="{E0EEBD4A-1E7C-437D-B2C7-FDF2E9F8F15D}" srcOrd="0" destOrd="0" presId="urn:microsoft.com/office/officeart/2005/8/layout/list1"/>
    <dgm:cxn modelId="{E1F6FF4F-EBAE-4EA9-93FA-3351BEDFEB67}" type="presParOf" srcId="{6BBE69BF-72B7-4385-91ED-EAFEA9D0CD7E}" destId="{B9C3C1D1-B909-4729-86FA-6608084C3416}" srcOrd="1" destOrd="0" presId="urn:microsoft.com/office/officeart/2005/8/layout/list1"/>
    <dgm:cxn modelId="{837EBE0A-B2BF-437E-B7FB-76B33BB1B90B}" type="presParOf" srcId="{B239E132-BACC-48F7-87EF-BAFF62DF1990}" destId="{511EBC5D-745E-451A-908B-F1C5F07A57A9}" srcOrd="1" destOrd="0" presId="urn:microsoft.com/office/officeart/2005/8/layout/list1"/>
    <dgm:cxn modelId="{6A7E0A6C-F732-4599-8BD2-F5A2CA191973}" type="presParOf" srcId="{B239E132-BACC-48F7-87EF-BAFF62DF1990}" destId="{3CE6810A-F27E-4052-848C-52BAB968186D}" srcOrd="2" destOrd="0" presId="urn:microsoft.com/office/officeart/2005/8/layout/list1"/>
    <dgm:cxn modelId="{7B586AA8-FBB5-4DB8-92CB-5C36A11F5E9F}" type="presParOf" srcId="{B239E132-BACC-48F7-87EF-BAFF62DF1990}" destId="{41CE055D-B627-437D-A6C5-8123C289FBD1}" srcOrd="3" destOrd="0" presId="urn:microsoft.com/office/officeart/2005/8/layout/list1"/>
    <dgm:cxn modelId="{66FA7807-B58B-4991-8A3E-9B77891E69C7}" type="presParOf" srcId="{B239E132-BACC-48F7-87EF-BAFF62DF1990}" destId="{E0BDCD93-F8FE-473E-B04B-C32413F74910}" srcOrd="4" destOrd="0" presId="urn:microsoft.com/office/officeart/2005/8/layout/list1"/>
    <dgm:cxn modelId="{9170A6CB-B212-4E83-A7C5-5E034A66156A}" type="presParOf" srcId="{E0BDCD93-F8FE-473E-B04B-C32413F74910}" destId="{F006F53A-0F24-4932-A733-60CD64A63063}" srcOrd="0" destOrd="0" presId="urn:microsoft.com/office/officeart/2005/8/layout/list1"/>
    <dgm:cxn modelId="{3805C5F0-E1DE-4F59-9C51-7D1533F5C247}" type="presParOf" srcId="{E0BDCD93-F8FE-473E-B04B-C32413F74910}" destId="{682F67D1-2B52-41B8-AFDA-C8382B3A984E}" srcOrd="1" destOrd="0" presId="urn:microsoft.com/office/officeart/2005/8/layout/list1"/>
    <dgm:cxn modelId="{4DB59887-314F-4573-B2F8-6F52AB278E80}" type="presParOf" srcId="{B239E132-BACC-48F7-87EF-BAFF62DF1990}" destId="{FE5A57E7-670A-47E8-B27F-C2A9DC69C691}" srcOrd="5" destOrd="0" presId="urn:microsoft.com/office/officeart/2005/8/layout/list1"/>
    <dgm:cxn modelId="{04B0195C-6B1C-4E59-BA3F-591F1B28931F}" type="presParOf" srcId="{B239E132-BACC-48F7-87EF-BAFF62DF1990}" destId="{F0C33D60-731D-442E-AAD1-943FBE85914E}" srcOrd="6" destOrd="0" presId="urn:microsoft.com/office/officeart/2005/8/layout/list1"/>
    <dgm:cxn modelId="{8326B75B-182B-4B02-A542-1232BC9835BC}" type="presParOf" srcId="{B239E132-BACC-48F7-87EF-BAFF62DF1990}" destId="{FD747DD4-B020-4E2D-A42F-0386ECBF7208}" srcOrd="7" destOrd="0" presId="urn:microsoft.com/office/officeart/2005/8/layout/list1"/>
    <dgm:cxn modelId="{60230812-D4E1-40A7-8523-3618FD0FEADF}" type="presParOf" srcId="{B239E132-BACC-48F7-87EF-BAFF62DF1990}" destId="{BCB3431F-B8EB-43E2-A91C-56E89A5D7A99}" srcOrd="8" destOrd="0" presId="urn:microsoft.com/office/officeart/2005/8/layout/list1"/>
    <dgm:cxn modelId="{3C2E46EC-0314-4FE7-85BF-A79B9C983B93}" type="presParOf" srcId="{BCB3431F-B8EB-43E2-A91C-56E89A5D7A99}" destId="{72F9BC0F-79E6-4E14-8E75-22B2055028BE}" srcOrd="0" destOrd="0" presId="urn:microsoft.com/office/officeart/2005/8/layout/list1"/>
    <dgm:cxn modelId="{5C3BAC8C-721B-4887-82D9-2D41925B744E}" type="presParOf" srcId="{BCB3431F-B8EB-43E2-A91C-56E89A5D7A99}" destId="{7AB69C03-9AD4-4A82-B779-7F0557B2E53B}" srcOrd="1" destOrd="0" presId="urn:microsoft.com/office/officeart/2005/8/layout/list1"/>
    <dgm:cxn modelId="{F706E238-44AE-474C-8F25-C776BAF8CE05}" type="presParOf" srcId="{B239E132-BACC-48F7-87EF-BAFF62DF1990}" destId="{54F55426-B840-483C-9A26-A705459A7F94}" srcOrd="9" destOrd="0" presId="urn:microsoft.com/office/officeart/2005/8/layout/list1"/>
    <dgm:cxn modelId="{F8D2DA03-3832-48AE-B7D1-51ECCF925ABA}" type="presParOf" srcId="{B239E132-BACC-48F7-87EF-BAFF62DF1990}" destId="{DD89FADE-62B6-48E9-9934-7654D0866BB5}" srcOrd="10" destOrd="0" presId="urn:microsoft.com/office/officeart/2005/8/layout/list1"/>
    <dgm:cxn modelId="{7FCA8E73-A7C9-4565-9E93-7CB084194244}" type="presParOf" srcId="{B239E132-BACC-48F7-87EF-BAFF62DF1990}" destId="{2FB3E11F-CE6C-4BC4-9DCE-8B909B152E3E}" srcOrd="11" destOrd="0" presId="urn:microsoft.com/office/officeart/2005/8/layout/list1"/>
    <dgm:cxn modelId="{4A86452F-9E09-4920-9A3C-C4C4BA55B51E}" type="presParOf" srcId="{B239E132-BACC-48F7-87EF-BAFF62DF1990}" destId="{348BA3D1-DF31-4490-BDD1-CDE6E0E316B7}" srcOrd="12" destOrd="0" presId="urn:microsoft.com/office/officeart/2005/8/layout/list1"/>
    <dgm:cxn modelId="{8F8120A8-BC7A-4111-9642-07AF28B9BE10}" type="presParOf" srcId="{348BA3D1-DF31-4490-BDD1-CDE6E0E316B7}" destId="{B54209BF-1E96-4EE6-B887-71471B4C5A59}" srcOrd="0" destOrd="0" presId="urn:microsoft.com/office/officeart/2005/8/layout/list1"/>
    <dgm:cxn modelId="{1E36F086-CF0E-409E-B5CE-3768C109AE63}" type="presParOf" srcId="{348BA3D1-DF31-4490-BDD1-CDE6E0E316B7}" destId="{1BD788B8-2A34-438B-8E1E-A65C87FE7100}" srcOrd="1" destOrd="0" presId="urn:microsoft.com/office/officeart/2005/8/layout/list1"/>
    <dgm:cxn modelId="{04B66DED-73AA-439A-A427-B56956DFF035}" type="presParOf" srcId="{B239E132-BACC-48F7-87EF-BAFF62DF1990}" destId="{4A197CA3-0CDD-4F56-8F3F-11B61EE24E1B}" srcOrd="13" destOrd="0" presId="urn:microsoft.com/office/officeart/2005/8/layout/list1"/>
    <dgm:cxn modelId="{9DC82E40-DE29-445F-A9A7-FB8D6FF5E7D2}" type="presParOf" srcId="{B239E132-BACC-48F7-87EF-BAFF62DF1990}" destId="{5E005832-2B47-4665-95DE-AF52D4968EEC}" srcOrd="14" destOrd="0" presId="urn:microsoft.com/office/officeart/2005/8/layout/list1"/>
    <dgm:cxn modelId="{D080E44D-762C-4EE0-9994-7EC57D334A95}" type="presParOf" srcId="{B239E132-BACC-48F7-87EF-BAFF62DF1990}" destId="{DE73B1BB-D4F0-4819-98AA-A73596CCB750}" srcOrd="15" destOrd="0" presId="urn:microsoft.com/office/officeart/2005/8/layout/list1"/>
    <dgm:cxn modelId="{4F18EBE2-E499-4C65-AB16-C81F1B371386}" type="presParOf" srcId="{B239E132-BACC-48F7-87EF-BAFF62DF1990}" destId="{98C820EE-5F62-4E94-AB12-BA0BF90F0E21}" srcOrd="16" destOrd="0" presId="urn:microsoft.com/office/officeart/2005/8/layout/list1"/>
    <dgm:cxn modelId="{38B96EB9-CB7C-40F7-BDAC-8C62E06F4CDD}" type="presParOf" srcId="{98C820EE-5F62-4E94-AB12-BA0BF90F0E21}" destId="{944742D0-E71A-4466-BE16-D7015609805A}" srcOrd="0" destOrd="0" presId="urn:microsoft.com/office/officeart/2005/8/layout/list1"/>
    <dgm:cxn modelId="{C1DF53D0-51B2-4C5D-AE97-2134722E1CBB}" type="presParOf" srcId="{98C820EE-5F62-4E94-AB12-BA0BF90F0E21}" destId="{132BD18B-1E7C-4789-90B5-612E9268362C}" srcOrd="1" destOrd="0" presId="urn:microsoft.com/office/officeart/2005/8/layout/list1"/>
    <dgm:cxn modelId="{762B07E6-8276-4A51-A730-C5E4BBB5D426}" type="presParOf" srcId="{B239E132-BACC-48F7-87EF-BAFF62DF1990}" destId="{53B47FB8-BB92-463D-9FA5-5F48839B0511}" srcOrd="17" destOrd="0" presId="urn:microsoft.com/office/officeart/2005/8/layout/list1"/>
    <dgm:cxn modelId="{5BE181C6-5424-40AC-A612-FAEA9DC523EE}" type="presParOf" srcId="{B239E132-BACC-48F7-87EF-BAFF62DF1990}" destId="{49E1E8D3-6848-4119-B19C-F9BFBE559A9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6810A-F27E-4052-848C-52BAB968186D}">
      <dsp:nvSpPr>
        <dsp:cNvPr id="0" name=""/>
        <dsp:cNvSpPr/>
      </dsp:nvSpPr>
      <dsp:spPr>
        <a:xfrm>
          <a:off x="0" y="213862"/>
          <a:ext cx="8640960" cy="567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35" tIns="208280" rIns="670635" bIns="71120" numCol="1" spcCol="1270" anchor="t" anchorCtr="0">
          <a:noAutofit/>
        </a:bodyPr>
        <a:lstStyle/>
        <a:p>
          <a:pPr marL="57150" lvl="1" indent="-57150" algn="l" defTabSz="444500">
            <a:lnSpc>
              <a:spcPct val="90000"/>
            </a:lnSpc>
            <a:spcBef>
              <a:spcPct val="0"/>
            </a:spcBef>
            <a:spcAft>
              <a:spcPct val="15000"/>
            </a:spcAft>
            <a:buChar char="•"/>
          </a:pPr>
          <a:r>
            <a:rPr lang="en-GB" sz="1000" b="0" i="0" kern="1200" dirty="0"/>
            <a:t>40% of young carers report their mental health has worsened since the coronavirus pandemic.</a:t>
          </a:r>
          <a:endParaRPr lang="en-US" sz="1000" kern="1200" dirty="0"/>
        </a:p>
        <a:p>
          <a:pPr marL="57150" lvl="1" indent="-57150" algn="l" defTabSz="444500">
            <a:lnSpc>
              <a:spcPct val="90000"/>
            </a:lnSpc>
            <a:spcBef>
              <a:spcPct val="0"/>
            </a:spcBef>
            <a:spcAft>
              <a:spcPct val="15000"/>
            </a:spcAft>
            <a:buChar char="•"/>
          </a:pPr>
          <a:r>
            <a:rPr lang="en-GB" sz="1000" b="0" i="0" kern="1200" dirty="0"/>
            <a:t>59% of young adult carers report their mental health has worsened since the coronavirus pandemic.</a:t>
          </a:r>
          <a:endParaRPr lang="en-US" sz="1000" kern="1200" dirty="0"/>
        </a:p>
      </dsp:txBody>
      <dsp:txXfrm>
        <a:off x="0" y="213862"/>
        <a:ext cx="8640960" cy="567000"/>
      </dsp:txXfrm>
    </dsp:sp>
    <dsp:sp modelId="{B9C3C1D1-B909-4729-86FA-6608084C3416}">
      <dsp:nvSpPr>
        <dsp:cNvPr id="0" name=""/>
        <dsp:cNvSpPr/>
      </dsp:nvSpPr>
      <dsp:spPr>
        <a:xfrm>
          <a:off x="432048" y="66262"/>
          <a:ext cx="6048672" cy="295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444500">
            <a:lnSpc>
              <a:spcPct val="90000"/>
            </a:lnSpc>
            <a:spcBef>
              <a:spcPct val="0"/>
            </a:spcBef>
            <a:spcAft>
              <a:spcPct val="35000"/>
            </a:spcAft>
            <a:buNone/>
          </a:pPr>
          <a:r>
            <a:rPr lang="en-GB" sz="1000" b="1" i="0" kern="1200"/>
            <a:t>Mental Health</a:t>
          </a:r>
          <a:r>
            <a:rPr lang="en-GB" sz="1000" b="0" i="0" kern="1200"/>
            <a:t>:</a:t>
          </a:r>
          <a:endParaRPr lang="en-US" sz="1000" kern="1200"/>
        </a:p>
      </dsp:txBody>
      <dsp:txXfrm>
        <a:off x="446458" y="80672"/>
        <a:ext cx="6019852" cy="266380"/>
      </dsp:txXfrm>
    </dsp:sp>
    <dsp:sp modelId="{F0C33D60-731D-442E-AAD1-943FBE85914E}">
      <dsp:nvSpPr>
        <dsp:cNvPr id="0" name=""/>
        <dsp:cNvSpPr/>
      </dsp:nvSpPr>
      <dsp:spPr>
        <a:xfrm>
          <a:off x="0" y="982462"/>
          <a:ext cx="8640960" cy="567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35" tIns="208280" rIns="670635" bIns="71120" numCol="1" spcCol="1270" anchor="t" anchorCtr="0">
          <a:noAutofit/>
        </a:bodyPr>
        <a:lstStyle/>
        <a:p>
          <a:pPr marL="57150" lvl="1" indent="-57150" algn="l" defTabSz="444500">
            <a:lnSpc>
              <a:spcPct val="90000"/>
            </a:lnSpc>
            <a:spcBef>
              <a:spcPct val="0"/>
            </a:spcBef>
            <a:spcAft>
              <a:spcPct val="15000"/>
            </a:spcAft>
            <a:buChar char="•"/>
          </a:pPr>
          <a:r>
            <a:rPr lang="en-GB" sz="1000" b="0" i="0" kern="1200"/>
            <a:t>67% of young carers are more worried about the future since the coronavirus pandemic.</a:t>
          </a:r>
          <a:endParaRPr lang="en-US" sz="1000" kern="1200"/>
        </a:p>
        <a:p>
          <a:pPr marL="57150" lvl="1" indent="-57150" algn="l" defTabSz="444500">
            <a:lnSpc>
              <a:spcPct val="90000"/>
            </a:lnSpc>
            <a:spcBef>
              <a:spcPct val="0"/>
            </a:spcBef>
            <a:spcAft>
              <a:spcPct val="15000"/>
            </a:spcAft>
            <a:buChar char="•"/>
          </a:pPr>
          <a:r>
            <a:rPr lang="en-GB" sz="1000" b="0" i="0" kern="1200"/>
            <a:t>78% of young adult carers are more worried about the future since the coronavirus pandemic.</a:t>
          </a:r>
          <a:endParaRPr lang="en-US" sz="1000" kern="1200"/>
        </a:p>
      </dsp:txBody>
      <dsp:txXfrm>
        <a:off x="0" y="982462"/>
        <a:ext cx="8640960" cy="567000"/>
      </dsp:txXfrm>
    </dsp:sp>
    <dsp:sp modelId="{682F67D1-2B52-41B8-AFDA-C8382B3A984E}">
      <dsp:nvSpPr>
        <dsp:cNvPr id="0" name=""/>
        <dsp:cNvSpPr/>
      </dsp:nvSpPr>
      <dsp:spPr>
        <a:xfrm>
          <a:off x="432048" y="834862"/>
          <a:ext cx="6048672" cy="295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444500">
            <a:lnSpc>
              <a:spcPct val="90000"/>
            </a:lnSpc>
            <a:spcBef>
              <a:spcPct val="0"/>
            </a:spcBef>
            <a:spcAft>
              <a:spcPct val="35000"/>
            </a:spcAft>
            <a:buNone/>
          </a:pPr>
          <a:r>
            <a:rPr lang="en-GB" sz="1000" b="1" i="0" kern="1200"/>
            <a:t>Worry About the Future</a:t>
          </a:r>
          <a:r>
            <a:rPr lang="en-GB" sz="1000" b="0" i="0" kern="1200"/>
            <a:t>:</a:t>
          </a:r>
          <a:endParaRPr lang="en-US" sz="1000" kern="1200"/>
        </a:p>
      </dsp:txBody>
      <dsp:txXfrm>
        <a:off x="446458" y="849272"/>
        <a:ext cx="6019852" cy="266380"/>
      </dsp:txXfrm>
    </dsp:sp>
    <dsp:sp modelId="{DD89FADE-62B6-48E9-9934-7654D0866BB5}">
      <dsp:nvSpPr>
        <dsp:cNvPr id="0" name=""/>
        <dsp:cNvSpPr/>
      </dsp:nvSpPr>
      <dsp:spPr>
        <a:xfrm>
          <a:off x="0" y="1751062"/>
          <a:ext cx="8640960" cy="567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35" tIns="208280" rIns="670635" bIns="71120" numCol="1" spcCol="1270" anchor="t" anchorCtr="0">
          <a:noAutofit/>
        </a:bodyPr>
        <a:lstStyle/>
        <a:p>
          <a:pPr marL="57150" lvl="1" indent="-57150" algn="l" defTabSz="444500">
            <a:lnSpc>
              <a:spcPct val="90000"/>
            </a:lnSpc>
            <a:spcBef>
              <a:spcPct val="0"/>
            </a:spcBef>
            <a:spcAft>
              <a:spcPct val="15000"/>
            </a:spcAft>
            <a:buChar char="•"/>
          </a:pPr>
          <a:r>
            <a:rPr lang="en-GB" sz="1000" b="0" i="0" kern="1200"/>
            <a:t>66% of young carers are feeling more stressed since the coronavirus pandemic.</a:t>
          </a:r>
          <a:endParaRPr lang="en-US" sz="1000" kern="1200"/>
        </a:p>
        <a:p>
          <a:pPr marL="57150" lvl="1" indent="-57150" algn="l" defTabSz="444500">
            <a:lnSpc>
              <a:spcPct val="90000"/>
            </a:lnSpc>
            <a:spcBef>
              <a:spcPct val="0"/>
            </a:spcBef>
            <a:spcAft>
              <a:spcPct val="15000"/>
            </a:spcAft>
            <a:buChar char="•"/>
          </a:pPr>
          <a:r>
            <a:rPr lang="en-GB" sz="1000" b="0" i="0" kern="1200"/>
            <a:t>74% of young adult carers are feeling more stressed since the coronavirus pandemic.</a:t>
          </a:r>
          <a:endParaRPr lang="en-US" sz="1000" kern="1200"/>
        </a:p>
      </dsp:txBody>
      <dsp:txXfrm>
        <a:off x="0" y="1751062"/>
        <a:ext cx="8640960" cy="567000"/>
      </dsp:txXfrm>
    </dsp:sp>
    <dsp:sp modelId="{7AB69C03-9AD4-4A82-B779-7F0557B2E53B}">
      <dsp:nvSpPr>
        <dsp:cNvPr id="0" name=""/>
        <dsp:cNvSpPr/>
      </dsp:nvSpPr>
      <dsp:spPr>
        <a:xfrm>
          <a:off x="432048" y="1603462"/>
          <a:ext cx="6048672" cy="295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444500">
            <a:lnSpc>
              <a:spcPct val="90000"/>
            </a:lnSpc>
            <a:spcBef>
              <a:spcPct val="0"/>
            </a:spcBef>
            <a:spcAft>
              <a:spcPct val="35000"/>
            </a:spcAft>
            <a:buNone/>
          </a:pPr>
          <a:r>
            <a:rPr lang="en-GB" sz="1000" b="1" i="0" kern="1200"/>
            <a:t>Stress Levels</a:t>
          </a:r>
          <a:r>
            <a:rPr lang="en-GB" sz="1000" b="0" i="0" kern="1200"/>
            <a:t>:</a:t>
          </a:r>
          <a:endParaRPr lang="en-US" sz="1000" kern="1200"/>
        </a:p>
      </dsp:txBody>
      <dsp:txXfrm>
        <a:off x="446458" y="1617872"/>
        <a:ext cx="6019852" cy="266380"/>
      </dsp:txXfrm>
    </dsp:sp>
    <dsp:sp modelId="{5E005832-2B47-4665-95DE-AF52D4968EEC}">
      <dsp:nvSpPr>
        <dsp:cNvPr id="0" name=""/>
        <dsp:cNvSpPr/>
      </dsp:nvSpPr>
      <dsp:spPr>
        <a:xfrm>
          <a:off x="0" y="2519662"/>
          <a:ext cx="8640960" cy="4173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35" tIns="208280" rIns="670635" bIns="71120" numCol="1" spcCol="1270" anchor="t" anchorCtr="0">
          <a:noAutofit/>
        </a:bodyPr>
        <a:lstStyle/>
        <a:p>
          <a:pPr marL="57150" lvl="1" indent="-57150" algn="l" defTabSz="444500">
            <a:lnSpc>
              <a:spcPct val="90000"/>
            </a:lnSpc>
            <a:spcBef>
              <a:spcPct val="0"/>
            </a:spcBef>
            <a:spcAft>
              <a:spcPct val="15000"/>
            </a:spcAft>
            <a:buChar char="•"/>
          </a:pPr>
          <a:r>
            <a:rPr lang="en-GB" sz="1000" b="0" i="0" kern="1200"/>
            <a:t>69% of both young carers and young adult carers feel less connected to others since the coronavirus pandemic.</a:t>
          </a:r>
          <a:endParaRPr lang="en-US" sz="1000" kern="1200"/>
        </a:p>
      </dsp:txBody>
      <dsp:txXfrm>
        <a:off x="0" y="2519662"/>
        <a:ext cx="8640960" cy="417375"/>
      </dsp:txXfrm>
    </dsp:sp>
    <dsp:sp modelId="{1BD788B8-2A34-438B-8E1E-A65C87FE7100}">
      <dsp:nvSpPr>
        <dsp:cNvPr id="0" name=""/>
        <dsp:cNvSpPr/>
      </dsp:nvSpPr>
      <dsp:spPr>
        <a:xfrm>
          <a:off x="432048" y="2372062"/>
          <a:ext cx="6048672" cy="295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444500">
            <a:lnSpc>
              <a:spcPct val="90000"/>
            </a:lnSpc>
            <a:spcBef>
              <a:spcPct val="0"/>
            </a:spcBef>
            <a:spcAft>
              <a:spcPct val="35000"/>
            </a:spcAft>
            <a:buNone/>
          </a:pPr>
          <a:r>
            <a:rPr lang="en-GB" sz="1000" b="1" i="0" kern="1200"/>
            <a:t>Social Connection</a:t>
          </a:r>
          <a:r>
            <a:rPr lang="en-GB" sz="1000" b="0" i="0" kern="1200"/>
            <a:t>:</a:t>
          </a:r>
          <a:endParaRPr lang="en-US" sz="1000" kern="1200"/>
        </a:p>
      </dsp:txBody>
      <dsp:txXfrm>
        <a:off x="446458" y="2386472"/>
        <a:ext cx="6019852" cy="266380"/>
      </dsp:txXfrm>
    </dsp:sp>
    <dsp:sp modelId="{49E1E8D3-6848-4119-B19C-F9BFBE559A92}">
      <dsp:nvSpPr>
        <dsp:cNvPr id="0" name=""/>
        <dsp:cNvSpPr/>
      </dsp:nvSpPr>
      <dsp:spPr>
        <a:xfrm>
          <a:off x="0" y="3138637"/>
          <a:ext cx="8640960" cy="567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35" tIns="208280" rIns="670635" bIns="71120" numCol="1" spcCol="1270" anchor="t" anchorCtr="0">
          <a:noAutofit/>
        </a:bodyPr>
        <a:lstStyle/>
        <a:p>
          <a:pPr marL="57150" lvl="1" indent="-57150" algn="l" defTabSz="444500">
            <a:lnSpc>
              <a:spcPct val="90000"/>
            </a:lnSpc>
            <a:spcBef>
              <a:spcPct val="0"/>
            </a:spcBef>
            <a:spcAft>
              <a:spcPct val="15000"/>
            </a:spcAft>
            <a:buChar char="•"/>
          </a:pPr>
          <a:r>
            <a:rPr lang="en-GB" sz="1000" b="0" i="0" kern="1200"/>
            <a:t>11% of young carers report an increase of 30 hours or more per week in the amount of time they spend caring.</a:t>
          </a:r>
          <a:endParaRPr lang="en-US" sz="1000" kern="1200"/>
        </a:p>
        <a:p>
          <a:pPr marL="57150" lvl="1" indent="-57150" algn="l" defTabSz="444500">
            <a:lnSpc>
              <a:spcPct val="90000"/>
            </a:lnSpc>
            <a:spcBef>
              <a:spcPct val="0"/>
            </a:spcBef>
            <a:spcAft>
              <a:spcPct val="15000"/>
            </a:spcAft>
            <a:buChar char="•"/>
          </a:pPr>
          <a:r>
            <a:rPr lang="en-GB" sz="1000" b="0" i="0" kern="1200"/>
            <a:t>19.7% of young adult carers report an increase of 30 hours or more per week in the amount of time they spend caring.</a:t>
          </a:r>
          <a:endParaRPr lang="en-US" sz="1000" kern="1200"/>
        </a:p>
      </dsp:txBody>
      <dsp:txXfrm>
        <a:off x="0" y="3138637"/>
        <a:ext cx="8640960" cy="567000"/>
      </dsp:txXfrm>
    </dsp:sp>
    <dsp:sp modelId="{132BD18B-1E7C-4789-90B5-612E9268362C}">
      <dsp:nvSpPr>
        <dsp:cNvPr id="0" name=""/>
        <dsp:cNvSpPr/>
      </dsp:nvSpPr>
      <dsp:spPr>
        <a:xfrm>
          <a:off x="432048" y="2991037"/>
          <a:ext cx="6048672" cy="295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25" tIns="0" rIns="228625" bIns="0" numCol="1" spcCol="1270" anchor="ctr" anchorCtr="0">
          <a:noAutofit/>
        </a:bodyPr>
        <a:lstStyle/>
        <a:p>
          <a:pPr marL="0" lvl="0" indent="0" algn="l" defTabSz="444500">
            <a:lnSpc>
              <a:spcPct val="90000"/>
            </a:lnSpc>
            <a:spcBef>
              <a:spcPct val="0"/>
            </a:spcBef>
            <a:spcAft>
              <a:spcPct val="35000"/>
            </a:spcAft>
            <a:buNone/>
          </a:pPr>
          <a:r>
            <a:rPr lang="en-GB" sz="1000" b="1" i="0" kern="1200"/>
            <a:t>Caring Hours</a:t>
          </a:r>
          <a:r>
            <a:rPr lang="en-GB" sz="1000" b="0" i="0" kern="1200"/>
            <a:t>:</a:t>
          </a:r>
          <a:endParaRPr lang="en-US" sz="1000" kern="1200"/>
        </a:p>
      </dsp:txBody>
      <dsp:txXfrm>
        <a:off x="446458" y="3005447"/>
        <a:ext cx="6019852"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0.10345</cdr:y>
    </cdr:from>
    <cdr:to>
      <cdr:x>0.19718</cdr:x>
      <cdr:y>0.27586</cdr:y>
    </cdr:to>
    <cdr:sp macro="" textlink="">
      <cdr:nvSpPr>
        <cdr:cNvPr id="2" name="TextBox 1">
          <a:extLst xmlns:a="http://schemas.openxmlformats.org/drawingml/2006/main">
            <a:ext uri="{FF2B5EF4-FFF2-40B4-BE49-F238E27FC236}">
              <a16:creationId xmlns:a16="http://schemas.microsoft.com/office/drawing/2014/main" id="{E2FAFE3A-AE1F-8718-DB5E-0C76A70D3D9C}"/>
            </a:ext>
          </a:extLst>
        </cdr:cNvPr>
        <cdr:cNvSpPr txBox="1"/>
      </cdr:nvSpPr>
      <cdr:spPr>
        <a:xfrm xmlns:a="http://schemas.openxmlformats.org/drawingml/2006/main">
          <a:off x="0" y="432048"/>
          <a:ext cx="1008110"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t>Age standardized proportion</a:t>
          </a:r>
        </a:p>
      </cdr:txBody>
    </cdr:sp>
  </cdr:relSizeAnchor>
</c:userShapes>
</file>

<file path=ppt/drawings/drawing2.xml><?xml version="1.0" encoding="utf-8"?>
<c:userShapes xmlns:c="http://schemas.openxmlformats.org/drawingml/2006/chart">
  <cdr:relSizeAnchor xmlns:cdr="http://schemas.openxmlformats.org/drawingml/2006/chartDrawing">
    <cdr:from>
      <cdr:x>0.01085</cdr:x>
      <cdr:y>0.11764</cdr:y>
    </cdr:from>
    <cdr:to>
      <cdr:x>0.22624</cdr:x>
      <cdr:y>0.29308</cdr:y>
    </cdr:to>
    <cdr:sp macro="" textlink="">
      <cdr:nvSpPr>
        <cdr:cNvPr id="2" name="TextBox 1">
          <a:extLst xmlns:a="http://schemas.openxmlformats.org/drawingml/2006/main">
            <a:ext uri="{FF2B5EF4-FFF2-40B4-BE49-F238E27FC236}">
              <a16:creationId xmlns:a16="http://schemas.microsoft.com/office/drawing/2014/main" id="{7EC69BEF-057D-DDC9-9C7D-4097AEDC4188}"/>
            </a:ext>
          </a:extLst>
        </cdr:cNvPr>
        <cdr:cNvSpPr txBox="1"/>
      </cdr:nvSpPr>
      <cdr:spPr>
        <a:xfrm xmlns:a="http://schemas.openxmlformats.org/drawingml/2006/main">
          <a:off x="50800" y="482848"/>
          <a:ext cx="1008110"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Percentage</a:t>
          </a:r>
        </a:p>
      </cdr:txBody>
    </cdr:sp>
  </cdr:relSizeAnchor>
</c:userShapes>
</file>

<file path=ppt/drawings/drawing3.xml><?xml version="1.0" encoding="utf-8"?>
<c:userShapes xmlns:c="http://schemas.openxmlformats.org/drawingml/2006/chart">
  <cdr:relSizeAnchor xmlns:cdr="http://schemas.openxmlformats.org/drawingml/2006/chartDrawing">
    <cdr:from>
      <cdr:x>0.00534</cdr:x>
      <cdr:y>0.04237</cdr:y>
    </cdr:from>
    <cdr:to>
      <cdr:x>0.23114</cdr:x>
      <cdr:y>0.21186</cdr:y>
    </cdr:to>
    <cdr:sp macro="" textlink="">
      <cdr:nvSpPr>
        <cdr:cNvPr id="2" name="TextBox 1">
          <a:extLst xmlns:a="http://schemas.openxmlformats.org/drawingml/2006/main">
            <a:ext uri="{FF2B5EF4-FFF2-40B4-BE49-F238E27FC236}">
              <a16:creationId xmlns:a16="http://schemas.microsoft.com/office/drawing/2014/main" id="{14B7BBF6-E501-F2D6-E61F-50FDCA11E32F}"/>
            </a:ext>
          </a:extLst>
        </cdr:cNvPr>
        <cdr:cNvSpPr txBox="1"/>
      </cdr:nvSpPr>
      <cdr:spPr>
        <a:xfrm xmlns:a="http://schemas.openxmlformats.org/drawingml/2006/main">
          <a:off x="23835" y="180020"/>
          <a:ext cx="1008110"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Number of individuals</a:t>
          </a:r>
        </a:p>
      </cdr:txBody>
    </cdr:sp>
  </cdr:relSizeAnchor>
</c:userShapes>
</file>

<file path=ppt/drawings/drawing4.xml><?xml version="1.0" encoding="utf-8"?>
<c:userShapes xmlns:c="http://schemas.openxmlformats.org/drawingml/2006/chart">
  <cdr:relSizeAnchor xmlns:cdr="http://schemas.openxmlformats.org/drawingml/2006/chartDrawing">
    <cdr:from>
      <cdr:x>0.83955</cdr:x>
      <cdr:y>0.73185</cdr:y>
    </cdr:from>
    <cdr:to>
      <cdr:x>1</cdr:x>
      <cdr:y>0.84098</cdr:y>
    </cdr:to>
    <cdr:sp macro="" textlink="">
      <cdr:nvSpPr>
        <cdr:cNvPr id="2" name="TextBox 10">
          <a:extLst xmlns:a="http://schemas.openxmlformats.org/drawingml/2006/main">
            <a:ext uri="{FF2B5EF4-FFF2-40B4-BE49-F238E27FC236}">
              <a16:creationId xmlns:a16="http://schemas.microsoft.com/office/drawing/2014/main" id="{B5F8713C-1B97-29BA-92D1-D2031D1674F7}"/>
            </a:ext>
          </a:extLst>
        </cdr:cNvPr>
        <cdr:cNvSpPr txBox="1"/>
      </cdr:nvSpPr>
      <cdr:spPr>
        <a:xfrm xmlns:a="http://schemas.openxmlformats.org/drawingml/2006/main">
          <a:off x="4292244" y="2476872"/>
          <a:ext cx="82032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a:lstStyle>
        <a:p xmlns:a="http://schemas.openxmlformats.org/drawingml/2006/main">
          <a:r>
            <a:rPr lang="en-GB" sz="900" dirty="0"/>
            <a:t>Disease Conditions</a:t>
          </a:r>
        </a:p>
      </cdr:txBody>
    </cdr:sp>
  </cdr:relSizeAnchor>
</c:userShapes>
</file>

<file path=ppt/drawings/drawing5.xml><?xml version="1.0" encoding="utf-8"?>
<c:userShapes xmlns:c="http://schemas.openxmlformats.org/drawingml/2006/chart">
  <cdr:relSizeAnchor xmlns:cdr="http://schemas.openxmlformats.org/drawingml/2006/chartDrawing">
    <cdr:from>
      <cdr:x>0.81581</cdr:x>
      <cdr:y>0.76438</cdr:y>
    </cdr:from>
    <cdr:to>
      <cdr:x>0.97626</cdr:x>
      <cdr:y>0.87836</cdr:y>
    </cdr:to>
    <cdr:sp macro="" textlink="">
      <cdr:nvSpPr>
        <cdr:cNvPr id="2" name="TextBox 10">
          <a:extLst xmlns:a="http://schemas.openxmlformats.org/drawingml/2006/main">
            <a:ext uri="{FF2B5EF4-FFF2-40B4-BE49-F238E27FC236}">
              <a16:creationId xmlns:a16="http://schemas.microsoft.com/office/drawing/2014/main" id="{B5F8713C-1B97-29BA-92D1-D2031D1674F7}"/>
            </a:ext>
          </a:extLst>
        </cdr:cNvPr>
        <cdr:cNvSpPr txBox="1"/>
      </cdr:nvSpPr>
      <cdr:spPr>
        <a:xfrm xmlns:a="http://schemas.openxmlformats.org/drawingml/2006/main">
          <a:off x="4170884" y="2476872"/>
          <a:ext cx="82032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a:lstStyle>
        <a:p xmlns:a="http://schemas.openxmlformats.org/drawingml/2006/main">
          <a:r>
            <a:rPr lang="en-GB" sz="900" b="1" dirty="0">
              <a:solidFill>
                <a:srgbClr val="FF0000"/>
              </a:solidFill>
            </a:rPr>
            <a:t>Level of satisfaction</a:t>
          </a:r>
        </a:p>
      </cdr:txBody>
    </cdr:sp>
  </cdr:relSizeAnchor>
</c:userShapes>
</file>

<file path=ppt/drawings/drawing6.xml><?xml version="1.0" encoding="utf-8"?>
<c:userShapes xmlns:c="http://schemas.openxmlformats.org/drawingml/2006/chart">
  <cdr:relSizeAnchor xmlns:cdr="http://schemas.openxmlformats.org/drawingml/2006/chartDrawing">
    <cdr:from>
      <cdr:x>0.67463</cdr:x>
      <cdr:y>0.83114</cdr:y>
    </cdr:from>
    <cdr:to>
      <cdr:x>0.96802</cdr:x>
      <cdr:y>0.90721</cdr:y>
    </cdr:to>
    <cdr:sp macro="" textlink="">
      <cdr:nvSpPr>
        <cdr:cNvPr id="2" name="TextBox 10">
          <a:extLst xmlns:a="http://schemas.openxmlformats.org/drawingml/2006/main">
            <a:ext uri="{FF2B5EF4-FFF2-40B4-BE49-F238E27FC236}">
              <a16:creationId xmlns:a16="http://schemas.microsoft.com/office/drawing/2014/main" id="{B5F8713C-1B97-29BA-92D1-D2031D1674F7}"/>
            </a:ext>
          </a:extLst>
        </cdr:cNvPr>
        <cdr:cNvSpPr txBox="1"/>
      </cdr:nvSpPr>
      <cdr:spPr>
        <a:xfrm xmlns:a="http://schemas.openxmlformats.org/drawingml/2006/main">
          <a:off x="3477135" y="2521847"/>
          <a:ext cx="1512168"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a:lstStyle>
        <a:p xmlns:a="http://schemas.openxmlformats.org/drawingml/2006/main">
          <a:r>
            <a:rPr lang="en-GB" sz="900" dirty="0">
              <a:solidFill>
                <a:srgbClr val="FF0000"/>
              </a:solidFill>
            </a:rPr>
            <a:t>Control over daily life</a:t>
          </a:r>
        </a:p>
      </cdr:txBody>
    </cdr:sp>
  </cdr:relSizeAnchor>
</c:userShapes>
</file>

<file path=ppt/drawings/drawing7.xml><?xml version="1.0" encoding="utf-8"?>
<c:userShapes xmlns:c="http://schemas.openxmlformats.org/drawingml/2006/chart">
  <cdr:relSizeAnchor xmlns:cdr="http://schemas.openxmlformats.org/drawingml/2006/chartDrawing">
    <cdr:from>
      <cdr:x>0.73529</cdr:x>
      <cdr:y>0.8</cdr:y>
    </cdr:from>
    <cdr:to>
      <cdr:x>0.86765</cdr:x>
      <cdr:y>0.87124</cdr:y>
    </cdr:to>
    <cdr:sp macro="" textlink="">
      <cdr:nvSpPr>
        <cdr:cNvPr id="2" name="TextBox 10">
          <a:extLst xmlns:a="http://schemas.openxmlformats.org/drawingml/2006/main">
            <a:ext uri="{FF2B5EF4-FFF2-40B4-BE49-F238E27FC236}">
              <a16:creationId xmlns:a16="http://schemas.microsoft.com/office/drawing/2014/main" id="{B5F8713C-1B97-29BA-92D1-D2031D1674F7}"/>
            </a:ext>
          </a:extLst>
        </cdr:cNvPr>
        <cdr:cNvSpPr txBox="1"/>
      </cdr:nvSpPr>
      <cdr:spPr>
        <a:xfrm xmlns:a="http://schemas.openxmlformats.org/drawingml/2006/main">
          <a:off x="3600400" y="2592288"/>
          <a:ext cx="648072"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a:lstStyle>
        <a:p xmlns:a="http://schemas.openxmlformats.org/drawingml/2006/main">
          <a:endParaRPr lang="en-GB" sz="9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12/11/2024</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12/11/2024</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014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1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45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012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pink paper with white dots&#10;&#10;Description automatically generated with medium confidence">
            <a:extLst>
              <a:ext uri="{FF2B5EF4-FFF2-40B4-BE49-F238E27FC236}">
                <a16:creationId xmlns:a16="http://schemas.microsoft.com/office/drawing/2014/main" id="{2F603326-EA17-ACBF-6E35-17E9C2F29C8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95536" y="1752675"/>
            <a:ext cx="4464496"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395536" y="627534"/>
            <a:ext cx="4464496"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561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1520" y="1143000"/>
            <a:ext cx="417646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2736" y="1143000"/>
            <a:ext cx="422974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25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861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6808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4031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descr="A pink paper with white dots&#10;&#10;Description automatically generated with medium confidence">
            <a:extLst>
              <a:ext uri="{FF2B5EF4-FFF2-40B4-BE49-F238E27FC236}">
                <a16:creationId xmlns:a16="http://schemas.microsoft.com/office/drawing/2014/main" id="{66828A7D-DE96-A0DD-0E8D-920D96E17FD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B6EF357F-68CF-08A9-8F59-1186CDC7050D}"/>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228600"/>
            <a:ext cx="86409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143000"/>
            <a:ext cx="864096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2" r:id="rId3"/>
    <p:sldLayoutId id="2147483705" r:id="rId4"/>
    <p:sldLayoutId id="2147483706" r:id="rId5"/>
    <p:sldLayoutId id="2147483707" r:id="rId6"/>
    <p:sldLayoutId id="2147483708" r:id="rId7"/>
    <p:sldLayoutId id="2147483709" r:id="rId8"/>
    <p:sldLayoutId id="2147483713" r:id="rId9"/>
    <p:sldLayoutId id="2147483710" r:id="rId10"/>
    <p:sldLayoutId id="2147483711" r:id="rId11"/>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flag with white lines&#10;&#10;Description automatically generated">
            <a:extLst>
              <a:ext uri="{FF2B5EF4-FFF2-40B4-BE49-F238E27FC236}">
                <a16:creationId xmlns:a16="http://schemas.microsoft.com/office/drawing/2014/main" id="{F6EEDAA6-B494-D99C-9154-8BCDB02672DD}"/>
              </a:ext>
            </a:extLst>
          </p:cNvPr>
          <p:cNvPicPr>
            <a:picLocks noChangeAspect="1"/>
          </p:cNvPicPr>
          <p:nvPr/>
        </p:nvPicPr>
        <p:blipFill>
          <a:blip r:embed="rId2"/>
          <a:stretch>
            <a:fillRect/>
          </a:stretch>
        </p:blipFill>
        <p:spPr>
          <a:xfrm>
            <a:off x="-185171" y="-84137"/>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200" b="1" dirty="0">
                <a:solidFill>
                  <a:schemeClr val="bg1"/>
                </a:solidFill>
              </a:rPr>
              <a:t>Adult social services</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dirty="0">
                <a:solidFill>
                  <a:schemeClr val="bg1"/>
                </a:solidFill>
              </a:rPr>
              <a:t>Care data in Enfield </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010-BD05-5E1A-1A11-41D7666DCCE0}"/>
              </a:ext>
            </a:extLst>
          </p:cNvPr>
          <p:cNvSpPr>
            <a:spLocks noGrp="1"/>
          </p:cNvSpPr>
          <p:nvPr>
            <p:ph type="title"/>
          </p:nvPr>
        </p:nvSpPr>
        <p:spPr>
          <a:xfrm>
            <a:off x="251520" y="228600"/>
            <a:ext cx="8640960" cy="857250"/>
          </a:xfrm>
        </p:spPr>
        <p:txBody>
          <a:bodyPr wrap="square" anchor="t">
            <a:normAutofit/>
          </a:bodyPr>
          <a:lstStyle/>
          <a:p>
            <a:r>
              <a:rPr lang="en-GB" sz="1600" dirty="0"/>
              <a:t>Adult social care survey 2022/23</a:t>
            </a:r>
            <a:br>
              <a:rPr lang="en-GB" sz="1600" dirty="0"/>
            </a:br>
            <a:r>
              <a:rPr lang="en-GB" sz="1600" dirty="0"/>
              <a:t>Q: Overall, how satisfied or dissatisfied are you with the support or services you and the person you care for have received from Social Services in the last 12 months?</a:t>
            </a:r>
          </a:p>
        </p:txBody>
      </p:sp>
      <p:sp>
        <p:nvSpPr>
          <p:cNvPr id="15" name="Content Placeholder 2">
            <a:extLst>
              <a:ext uri="{FF2B5EF4-FFF2-40B4-BE49-F238E27FC236}">
                <a16:creationId xmlns:a16="http://schemas.microsoft.com/office/drawing/2014/main" id="{90C767E0-1A90-F764-23D2-F1BD9C7AE051}"/>
              </a:ext>
            </a:extLst>
          </p:cNvPr>
          <p:cNvSpPr>
            <a:spLocks noGrp="1"/>
          </p:cNvSpPr>
          <p:nvPr>
            <p:ph sz="half" idx="1"/>
          </p:nvPr>
        </p:nvSpPr>
        <p:spPr>
          <a:xfrm>
            <a:off x="251520" y="1275606"/>
            <a:ext cx="3528392" cy="3744416"/>
          </a:xfrm>
        </p:spPr>
        <p:txBody>
          <a:bodyPr/>
          <a:lstStyle/>
          <a:p>
            <a:pPr marL="0" indent="0" algn="just">
              <a:buNone/>
            </a:pPr>
            <a:r>
              <a:rPr lang="en-GB" sz="1100" i="0" dirty="0">
                <a:solidFill>
                  <a:srgbClr val="111111"/>
                </a:solidFill>
                <a:effectLst/>
                <a:latin typeface="-apple-system"/>
              </a:rPr>
              <a:t>Enfield has the highest percentage of residents who haven’t received social services support in the last 12 months (32.6%). It also has a relatively high percentage of extremely satisfied residents (7.4%) but a moderate percentage of very satisfied residents (17.1%). Enfield’s percentage of quite satisfied residents (21.8%) is lower compared to Camden and Barnet. The percentage of residents who are neither satisfied nor dissatisfied (13.2%) is similar to other boroughs. Enfield has lower percentages of quite dissatisfied (4.1%), very dissatisfied (1.8%), and extremely dissatisfied (2.1%) residents compared to other boroughs, indicating generally higher satisfaction levels.</a:t>
            </a:r>
          </a:p>
          <a:p>
            <a:pPr marL="0" indent="0" algn="just">
              <a:buNone/>
            </a:pPr>
            <a:endParaRPr lang="en-GB" sz="1100" dirty="0">
              <a:solidFill>
                <a:srgbClr val="111111"/>
              </a:solidFill>
              <a:latin typeface="-apple-system"/>
            </a:endParaRPr>
          </a:p>
          <a:p>
            <a:pPr marL="0" indent="0" algn="just">
              <a:buNone/>
            </a:pPr>
            <a:r>
              <a:rPr lang="en-GB" sz="1100" b="0" i="0" dirty="0">
                <a:solidFill>
                  <a:srgbClr val="111111"/>
                </a:solidFill>
                <a:effectLst/>
                <a:latin typeface="-apple-system"/>
              </a:rPr>
              <a:t>Enfield has lower percentages of extremely satisfied (7.4%) and quite satisfied (21.8%) residents compared to England and London. However, Enfield has similar levels of very satisfied (17.1%) and neither satisfied nor dissatisfied (13.2%) residents. It also has lower percentages of quite dissatisfied (4.1%), very dissatisfied (1.8%), and extremely dissatisfied (2.1%) residents, indicating generally higher satisfaction levels compared to England and London.</a:t>
            </a:r>
            <a:endParaRPr lang="en-US" sz="1400" dirty="0"/>
          </a:p>
        </p:txBody>
      </p:sp>
      <p:sp>
        <p:nvSpPr>
          <p:cNvPr id="11" name="TextBox 10">
            <a:extLst>
              <a:ext uri="{FF2B5EF4-FFF2-40B4-BE49-F238E27FC236}">
                <a16:creationId xmlns:a16="http://schemas.microsoft.com/office/drawing/2014/main" id="{B5F8713C-1B97-29BA-92D1-D2031D1674F7}"/>
              </a:ext>
            </a:extLst>
          </p:cNvPr>
          <p:cNvSpPr txBox="1"/>
          <p:nvPr/>
        </p:nvSpPr>
        <p:spPr>
          <a:xfrm>
            <a:off x="3903177" y="1085850"/>
            <a:ext cx="820324" cy="230832"/>
          </a:xfrm>
          <a:prstGeom prst="rect">
            <a:avLst/>
          </a:prstGeom>
          <a:noFill/>
        </p:spPr>
        <p:txBody>
          <a:bodyPr wrap="square" rtlCol="0">
            <a:spAutoFit/>
          </a:bodyPr>
          <a:lstStyle/>
          <a:p>
            <a:r>
              <a:rPr lang="en-GB" sz="900" b="1" dirty="0">
                <a:solidFill>
                  <a:srgbClr val="FF0000"/>
                </a:solidFill>
              </a:rPr>
              <a:t>Percentage</a:t>
            </a:r>
          </a:p>
        </p:txBody>
      </p:sp>
      <p:graphicFrame>
        <p:nvGraphicFramePr>
          <p:cNvPr id="3" name="Chart 2">
            <a:extLst>
              <a:ext uri="{FF2B5EF4-FFF2-40B4-BE49-F238E27FC236}">
                <a16:creationId xmlns:a16="http://schemas.microsoft.com/office/drawing/2014/main" id="{51D0D56B-BF35-F3AA-3544-A5CDF7E38B90}"/>
              </a:ext>
            </a:extLst>
          </p:cNvPr>
          <p:cNvGraphicFramePr>
            <a:graphicFrameLocks/>
          </p:cNvGraphicFramePr>
          <p:nvPr>
            <p:extLst>
              <p:ext uri="{D42A27DB-BD31-4B8C-83A1-F6EECF244321}">
                <p14:modId xmlns:p14="http://schemas.microsoft.com/office/powerpoint/2010/main" val="1279972813"/>
              </p:ext>
            </p:extLst>
          </p:nvPr>
        </p:nvGraphicFramePr>
        <p:xfrm>
          <a:off x="3931552" y="1275606"/>
          <a:ext cx="5112568"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90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010-BD05-5E1A-1A11-41D7666DCCE0}"/>
              </a:ext>
            </a:extLst>
          </p:cNvPr>
          <p:cNvSpPr>
            <a:spLocks noGrp="1"/>
          </p:cNvSpPr>
          <p:nvPr>
            <p:ph type="title"/>
          </p:nvPr>
        </p:nvSpPr>
        <p:spPr>
          <a:xfrm>
            <a:off x="251520" y="228600"/>
            <a:ext cx="8640960" cy="857250"/>
          </a:xfrm>
        </p:spPr>
        <p:txBody>
          <a:bodyPr wrap="square" anchor="t">
            <a:normAutofit/>
          </a:bodyPr>
          <a:lstStyle/>
          <a:p>
            <a:r>
              <a:rPr lang="en-GB" sz="1600" dirty="0"/>
              <a:t>Adult social care survey 2022/23</a:t>
            </a:r>
            <a:br>
              <a:rPr lang="en-GB" sz="1600" dirty="0"/>
            </a:br>
            <a:r>
              <a:rPr lang="en-GB" sz="1600" dirty="0"/>
              <a:t>Q: Which of the following statements best describes how much control you have over your daily life?</a:t>
            </a:r>
          </a:p>
        </p:txBody>
      </p:sp>
      <p:sp>
        <p:nvSpPr>
          <p:cNvPr id="15" name="Content Placeholder 2">
            <a:extLst>
              <a:ext uri="{FF2B5EF4-FFF2-40B4-BE49-F238E27FC236}">
                <a16:creationId xmlns:a16="http://schemas.microsoft.com/office/drawing/2014/main" id="{90C767E0-1A90-F764-23D2-F1BD9C7AE051}"/>
              </a:ext>
            </a:extLst>
          </p:cNvPr>
          <p:cNvSpPr>
            <a:spLocks noGrp="1"/>
          </p:cNvSpPr>
          <p:nvPr>
            <p:ph sz="half" idx="1"/>
          </p:nvPr>
        </p:nvSpPr>
        <p:spPr>
          <a:xfrm>
            <a:off x="251520" y="1275606"/>
            <a:ext cx="3528392" cy="3744416"/>
          </a:xfrm>
        </p:spPr>
        <p:txBody>
          <a:bodyPr/>
          <a:lstStyle/>
          <a:p>
            <a:pPr marL="0" indent="0" algn="l">
              <a:buNone/>
            </a:pPr>
            <a:r>
              <a:rPr lang="en-GB" sz="1100" b="0" i="0" dirty="0">
                <a:solidFill>
                  <a:srgbClr val="111111"/>
                </a:solidFill>
                <a:effectLst/>
                <a:latin typeface="-apple-system"/>
              </a:rPr>
              <a:t>Enfield has a moderate percentage (20.7%) of residents who feel they have as much control over their daily life as they want, compared to Islington (31.1%) and Barnet (23.5%). However, Enfield has a slightly lower percentage compared to England (21.5%) and London (21.9%).</a:t>
            </a:r>
          </a:p>
          <a:p>
            <a:pPr marL="0" indent="0" algn="l">
              <a:buNone/>
            </a:pPr>
            <a:endParaRPr lang="en-GB" sz="1100" b="0" i="0" dirty="0">
              <a:solidFill>
                <a:srgbClr val="111111"/>
              </a:solidFill>
              <a:effectLst/>
              <a:latin typeface="-apple-system"/>
            </a:endParaRPr>
          </a:p>
          <a:p>
            <a:pPr marL="0" indent="0" algn="l">
              <a:buNone/>
            </a:pPr>
            <a:r>
              <a:rPr lang="en-GB" sz="1100" b="0" i="0" dirty="0">
                <a:solidFill>
                  <a:srgbClr val="111111"/>
                </a:solidFill>
                <a:effectLst/>
                <a:latin typeface="-apple-system"/>
              </a:rPr>
              <a:t>Enfield has the highest percentage (68.3%) of residents who feel they have some control over their daily life but not enough, compared to other boroughs, and also a high percentage compared to England (63.3%) and London (63.6%).</a:t>
            </a:r>
          </a:p>
          <a:p>
            <a:pPr marL="0" indent="0" algn="l">
              <a:buNone/>
            </a:pPr>
            <a:endParaRPr lang="en-GB" sz="1100" b="0" i="0" dirty="0">
              <a:solidFill>
                <a:srgbClr val="111111"/>
              </a:solidFill>
              <a:effectLst/>
              <a:latin typeface="-apple-system"/>
            </a:endParaRPr>
          </a:p>
          <a:p>
            <a:pPr marL="0" indent="0" algn="l">
              <a:buNone/>
            </a:pPr>
            <a:r>
              <a:rPr lang="en-GB" sz="1100" b="0" i="0" dirty="0">
                <a:solidFill>
                  <a:srgbClr val="111111"/>
                </a:solidFill>
                <a:effectLst/>
                <a:latin typeface="-apple-system"/>
              </a:rPr>
              <a:t>Enfield has a lower percentage (11.0%) of residents who feel they have no control over their daily life compared to Camden (14.3%) and Haringey (20.2%) and a similar picture compared to England (15.1%) and London (14.5%).</a:t>
            </a:r>
          </a:p>
          <a:p>
            <a:pPr marL="0" indent="0" algn="just">
              <a:buNone/>
            </a:pPr>
            <a:endParaRPr lang="en-US" sz="1400" dirty="0"/>
          </a:p>
        </p:txBody>
      </p:sp>
      <p:sp>
        <p:nvSpPr>
          <p:cNvPr id="11" name="TextBox 10">
            <a:extLst>
              <a:ext uri="{FF2B5EF4-FFF2-40B4-BE49-F238E27FC236}">
                <a16:creationId xmlns:a16="http://schemas.microsoft.com/office/drawing/2014/main" id="{B5F8713C-1B97-29BA-92D1-D2031D1674F7}"/>
              </a:ext>
            </a:extLst>
          </p:cNvPr>
          <p:cNvSpPr txBox="1"/>
          <p:nvPr/>
        </p:nvSpPr>
        <p:spPr>
          <a:xfrm>
            <a:off x="3903177" y="1085850"/>
            <a:ext cx="820324" cy="230832"/>
          </a:xfrm>
          <a:prstGeom prst="rect">
            <a:avLst/>
          </a:prstGeom>
          <a:noFill/>
        </p:spPr>
        <p:txBody>
          <a:bodyPr wrap="square" rtlCol="0">
            <a:spAutoFit/>
          </a:bodyPr>
          <a:lstStyle/>
          <a:p>
            <a:r>
              <a:rPr lang="en-GB" sz="900" dirty="0">
                <a:solidFill>
                  <a:srgbClr val="FF0000"/>
                </a:solidFill>
              </a:rPr>
              <a:t>Percentage</a:t>
            </a:r>
          </a:p>
        </p:txBody>
      </p:sp>
      <p:graphicFrame>
        <p:nvGraphicFramePr>
          <p:cNvPr id="5" name="Chart 4">
            <a:extLst>
              <a:ext uri="{FF2B5EF4-FFF2-40B4-BE49-F238E27FC236}">
                <a16:creationId xmlns:a16="http://schemas.microsoft.com/office/drawing/2014/main" id="{10FB741D-48A4-46CF-767B-9751215C450F}"/>
              </a:ext>
            </a:extLst>
          </p:cNvPr>
          <p:cNvGraphicFramePr>
            <a:graphicFrameLocks/>
          </p:cNvGraphicFramePr>
          <p:nvPr>
            <p:extLst>
              <p:ext uri="{D42A27DB-BD31-4B8C-83A1-F6EECF244321}">
                <p14:modId xmlns:p14="http://schemas.microsoft.com/office/powerpoint/2010/main" val="3606236825"/>
              </p:ext>
            </p:extLst>
          </p:nvPr>
        </p:nvGraphicFramePr>
        <p:xfrm>
          <a:off x="3903177" y="1346047"/>
          <a:ext cx="5154145" cy="3034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07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010-BD05-5E1A-1A11-41D7666DCCE0}"/>
              </a:ext>
            </a:extLst>
          </p:cNvPr>
          <p:cNvSpPr>
            <a:spLocks noGrp="1"/>
          </p:cNvSpPr>
          <p:nvPr>
            <p:ph type="title"/>
          </p:nvPr>
        </p:nvSpPr>
        <p:spPr>
          <a:xfrm>
            <a:off x="251520" y="228600"/>
            <a:ext cx="8640960" cy="857250"/>
          </a:xfrm>
        </p:spPr>
        <p:txBody>
          <a:bodyPr wrap="square" anchor="t">
            <a:normAutofit/>
          </a:bodyPr>
          <a:lstStyle/>
          <a:p>
            <a:r>
              <a:rPr lang="en-GB" sz="1600" dirty="0"/>
              <a:t>Adult social care survey 2022/23</a:t>
            </a:r>
            <a:br>
              <a:rPr lang="en-GB" sz="1600" dirty="0"/>
            </a:br>
            <a:r>
              <a:rPr lang="en-GB" sz="1600" dirty="0"/>
              <a:t>Q: In the last 12 months, has your health been affected by your caring role in any of the ways listed below?</a:t>
            </a:r>
          </a:p>
        </p:txBody>
      </p:sp>
      <p:sp>
        <p:nvSpPr>
          <p:cNvPr id="15" name="Content Placeholder 2">
            <a:extLst>
              <a:ext uri="{FF2B5EF4-FFF2-40B4-BE49-F238E27FC236}">
                <a16:creationId xmlns:a16="http://schemas.microsoft.com/office/drawing/2014/main" id="{90C767E0-1A90-F764-23D2-F1BD9C7AE051}"/>
              </a:ext>
            </a:extLst>
          </p:cNvPr>
          <p:cNvSpPr>
            <a:spLocks noGrp="1"/>
          </p:cNvSpPr>
          <p:nvPr>
            <p:ph sz="half" idx="1"/>
          </p:nvPr>
        </p:nvSpPr>
        <p:spPr>
          <a:xfrm>
            <a:off x="251519" y="1107046"/>
            <a:ext cx="3888433" cy="3624944"/>
          </a:xfrm>
        </p:spPr>
        <p:txBody>
          <a:bodyPr/>
          <a:lstStyle/>
          <a:p>
            <a:pPr marL="0" indent="0" algn="just">
              <a:buNone/>
            </a:pPr>
            <a:r>
              <a:rPr lang="en-GB" sz="1100" i="0" dirty="0">
                <a:solidFill>
                  <a:srgbClr val="111111"/>
                </a:solidFill>
                <a:effectLst/>
                <a:latin typeface="-apple-system"/>
              </a:rPr>
              <a:t>Enfield stands out among the other North </a:t>
            </a:r>
            <a:r>
              <a:rPr lang="en-GB" sz="1100" dirty="0">
                <a:solidFill>
                  <a:srgbClr val="111111"/>
                </a:solidFill>
                <a:latin typeface="-apple-system"/>
              </a:rPr>
              <a:t>Central </a:t>
            </a:r>
            <a:r>
              <a:rPr lang="en-GB" sz="1100" i="0" dirty="0">
                <a:solidFill>
                  <a:srgbClr val="111111"/>
                </a:solidFill>
                <a:effectLst/>
                <a:latin typeface="-apple-system"/>
              </a:rPr>
              <a:t>London boroughs with its high levels of tiredness and irritability, surpassing Camden, Islington, Barnet, and Haringey and high levels compared to London but similar to the national average. Despite this, Enfield has relatively lower rates of disturbed sleep and stress compared to Camden and Islington and compared to both London and England. The borough also shows a higher incidence of new health conditions </a:t>
            </a:r>
            <a:r>
              <a:rPr lang="en-GB" sz="1100" b="0" i="0" dirty="0">
                <a:solidFill>
                  <a:srgbClr val="111111"/>
                </a:solidFill>
                <a:effectLst/>
                <a:latin typeface="-apple-system"/>
              </a:rPr>
              <a:t>but fewer cases of worsening existing conditions than Camden and Haringey. Enfield has the lowest percentage of residents reporting other health issues and a higher percentage reporting no health issues compared to the national average, though slightly lower than the London average. </a:t>
            </a:r>
          </a:p>
          <a:p>
            <a:pPr marL="0" indent="0" algn="just">
              <a:buNone/>
            </a:pPr>
            <a:r>
              <a:rPr lang="en-GB" sz="1100" b="0" i="0" dirty="0">
                <a:solidFill>
                  <a:srgbClr val="111111"/>
                </a:solidFill>
                <a:effectLst/>
                <a:latin typeface="-apple-system"/>
              </a:rPr>
              <a:t>Overall, while Enfield shares common urban health issues with other boroughs, it exhibits distinct patterns that highlight the need for targeted health and well-being interventions. Overall, Enfield’s health profile highlights areas needing attention while also showing some positive aspects.</a:t>
            </a:r>
            <a:endParaRPr lang="en-US" sz="1100" dirty="0"/>
          </a:p>
        </p:txBody>
      </p:sp>
      <p:sp>
        <p:nvSpPr>
          <p:cNvPr id="11" name="TextBox 10">
            <a:extLst>
              <a:ext uri="{FF2B5EF4-FFF2-40B4-BE49-F238E27FC236}">
                <a16:creationId xmlns:a16="http://schemas.microsoft.com/office/drawing/2014/main" id="{B5F8713C-1B97-29BA-92D1-D2031D1674F7}"/>
              </a:ext>
            </a:extLst>
          </p:cNvPr>
          <p:cNvSpPr txBox="1"/>
          <p:nvPr/>
        </p:nvSpPr>
        <p:spPr>
          <a:xfrm>
            <a:off x="3923928" y="991630"/>
            <a:ext cx="820324" cy="230832"/>
          </a:xfrm>
          <a:prstGeom prst="rect">
            <a:avLst/>
          </a:prstGeom>
          <a:noFill/>
        </p:spPr>
        <p:txBody>
          <a:bodyPr wrap="square" rtlCol="0">
            <a:spAutoFit/>
          </a:bodyPr>
          <a:lstStyle/>
          <a:p>
            <a:r>
              <a:rPr lang="en-GB" sz="900" dirty="0">
                <a:solidFill>
                  <a:srgbClr val="FF0000"/>
                </a:solidFill>
              </a:rPr>
              <a:t>Percentage</a:t>
            </a:r>
          </a:p>
        </p:txBody>
      </p:sp>
      <p:graphicFrame>
        <p:nvGraphicFramePr>
          <p:cNvPr id="3" name="Chart 2">
            <a:extLst>
              <a:ext uri="{FF2B5EF4-FFF2-40B4-BE49-F238E27FC236}">
                <a16:creationId xmlns:a16="http://schemas.microsoft.com/office/drawing/2014/main" id="{9F339AB7-B860-4720-9B22-D6863CB9D480}"/>
              </a:ext>
            </a:extLst>
          </p:cNvPr>
          <p:cNvGraphicFramePr>
            <a:graphicFrameLocks/>
          </p:cNvGraphicFramePr>
          <p:nvPr>
            <p:extLst>
              <p:ext uri="{D42A27DB-BD31-4B8C-83A1-F6EECF244321}">
                <p14:modId xmlns:p14="http://schemas.microsoft.com/office/powerpoint/2010/main" val="2922208324"/>
              </p:ext>
            </p:extLst>
          </p:nvPr>
        </p:nvGraphicFramePr>
        <p:xfrm>
          <a:off x="4139952" y="1085850"/>
          <a:ext cx="4896544" cy="3430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66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010-BD05-5E1A-1A11-41D7666DCCE0}"/>
              </a:ext>
            </a:extLst>
          </p:cNvPr>
          <p:cNvSpPr>
            <a:spLocks noGrp="1"/>
          </p:cNvSpPr>
          <p:nvPr>
            <p:ph type="title"/>
          </p:nvPr>
        </p:nvSpPr>
        <p:spPr>
          <a:xfrm>
            <a:off x="251520" y="228600"/>
            <a:ext cx="8640960" cy="857250"/>
          </a:xfrm>
        </p:spPr>
        <p:txBody>
          <a:bodyPr wrap="square" anchor="t">
            <a:normAutofit/>
          </a:bodyPr>
          <a:lstStyle/>
          <a:p>
            <a:r>
              <a:rPr lang="en-GB" sz="1600" dirty="0"/>
              <a:t>Adult social care survey 2022/23</a:t>
            </a:r>
            <a:br>
              <a:rPr lang="en-GB" sz="1600" dirty="0"/>
            </a:br>
            <a:r>
              <a:rPr lang="en-GB" sz="1600" dirty="0"/>
              <a:t>Q: Thinking about your personal safety, which of the statements best describes your present situation?</a:t>
            </a:r>
          </a:p>
        </p:txBody>
      </p:sp>
      <p:sp>
        <p:nvSpPr>
          <p:cNvPr id="15" name="Content Placeholder 2">
            <a:extLst>
              <a:ext uri="{FF2B5EF4-FFF2-40B4-BE49-F238E27FC236}">
                <a16:creationId xmlns:a16="http://schemas.microsoft.com/office/drawing/2014/main" id="{90C767E0-1A90-F764-23D2-F1BD9C7AE051}"/>
              </a:ext>
            </a:extLst>
          </p:cNvPr>
          <p:cNvSpPr>
            <a:spLocks noGrp="1"/>
          </p:cNvSpPr>
          <p:nvPr>
            <p:ph sz="half" idx="1"/>
          </p:nvPr>
        </p:nvSpPr>
        <p:spPr>
          <a:xfrm>
            <a:off x="251519" y="1107046"/>
            <a:ext cx="3168353" cy="3552936"/>
          </a:xfrm>
        </p:spPr>
        <p:txBody>
          <a:bodyPr/>
          <a:lstStyle/>
          <a:p>
            <a:pPr marL="0" indent="0" algn="just">
              <a:buNone/>
            </a:pPr>
            <a:r>
              <a:rPr lang="en-GB" sz="1000" b="0" i="0" dirty="0">
                <a:solidFill>
                  <a:srgbClr val="111111"/>
                </a:solidFill>
                <a:effectLst/>
                <a:latin typeface="-apple-system"/>
              </a:rPr>
              <a:t>Enfield stands out positively in terms of carers personal safety perceptions compared to Camden, Islington, Barnet, </a:t>
            </a:r>
            <a:r>
              <a:rPr lang="en-GB" sz="1000" dirty="0">
                <a:solidFill>
                  <a:srgbClr val="111111"/>
                </a:solidFill>
                <a:latin typeface="-apple-system"/>
              </a:rPr>
              <a:t>and Haringey as well as when compared to the broader London and England averages. </a:t>
            </a:r>
            <a:r>
              <a:rPr lang="en-GB" sz="1000" b="0" i="0" dirty="0">
                <a:solidFill>
                  <a:srgbClr val="111111"/>
                </a:solidFill>
                <a:effectLst/>
                <a:latin typeface="-apple-system"/>
              </a:rPr>
              <a:t>A higher percentage of carers (80.8%) report having no worries about their personal safety in Enfield. Enfield also has the lowest percentage of carers with some worries (16.4%) and a moderate percentage of those extremely worried (2.8%). </a:t>
            </a:r>
          </a:p>
          <a:p>
            <a:pPr marL="0" indent="0" algn="just">
              <a:buNone/>
            </a:pPr>
            <a:endParaRPr lang="en-GB" sz="1000" dirty="0">
              <a:solidFill>
                <a:srgbClr val="111111"/>
              </a:solidFill>
              <a:latin typeface="-apple-system"/>
            </a:endParaRPr>
          </a:p>
          <a:p>
            <a:pPr marL="0" indent="0" algn="just">
              <a:buNone/>
            </a:pPr>
            <a:r>
              <a:rPr lang="en-GB" sz="1000" b="0" i="0" dirty="0">
                <a:solidFill>
                  <a:srgbClr val="111111"/>
                </a:solidFill>
                <a:effectLst/>
                <a:latin typeface="-apple-system"/>
              </a:rPr>
              <a:t>Overall, Enfield residents feel relatively safer compared to those in the other boroughs and broader London, indicating a stronger sense of personal security in the area. However, it is less favourable compared to the national average.</a:t>
            </a:r>
            <a:r>
              <a:rPr lang="en-GB" sz="1100" dirty="0">
                <a:solidFill>
                  <a:srgbClr val="111111"/>
                </a:solidFill>
                <a:latin typeface="-apple-system"/>
              </a:rPr>
              <a:t> </a:t>
            </a:r>
            <a:endParaRPr lang="en-US" sz="1100" dirty="0"/>
          </a:p>
        </p:txBody>
      </p:sp>
      <p:sp>
        <p:nvSpPr>
          <p:cNvPr id="11" name="TextBox 10">
            <a:extLst>
              <a:ext uri="{FF2B5EF4-FFF2-40B4-BE49-F238E27FC236}">
                <a16:creationId xmlns:a16="http://schemas.microsoft.com/office/drawing/2014/main" id="{B5F8713C-1B97-29BA-92D1-D2031D1674F7}"/>
              </a:ext>
            </a:extLst>
          </p:cNvPr>
          <p:cNvSpPr txBox="1"/>
          <p:nvPr/>
        </p:nvSpPr>
        <p:spPr>
          <a:xfrm>
            <a:off x="3923928" y="991630"/>
            <a:ext cx="820324" cy="230832"/>
          </a:xfrm>
          <a:prstGeom prst="rect">
            <a:avLst/>
          </a:prstGeom>
          <a:noFill/>
        </p:spPr>
        <p:txBody>
          <a:bodyPr wrap="square" rtlCol="0">
            <a:spAutoFit/>
          </a:bodyPr>
          <a:lstStyle/>
          <a:p>
            <a:r>
              <a:rPr lang="en-GB" sz="900" dirty="0">
                <a:solidFill>
                  <a:srgbClr val="FF0000"/>
                </a:solidFill>
              </a:rPr>
              <a:t>Percentage</a:t>
            </a:r>
          </a:p>
        </p:txBody>
      </p:sp>
      <p:graphicFrame>
        <p:nvGraphicFramePr>
          <p:cNvPr id="4" name="Chart 3">
            <a:extLst>
              <a:ext uri="{FF2B5EF4-FFF2-40B4-BE49-F238E27FC236}">
                <a16:creationId xmlns:a16="http://schemas.microsoft.com/office/drawing/2014/main" id="{940CB673-3CCB-8FF2-985F-27038B480410}"/>
              </a:ext>
            </a:extLst>
          </p:cNvPr>
          <p:cNvGraphicFramePr>
            <a:graphicFrameLocks/>
          </p:cNvGraphicFramePr>
          <p:nvPr>
            <p:extLst>
              <p:ext uri="{D42A27DB-BD31-4B8C-83A1-F6EECF244321}">
                <p14:modId xmlns:p14="http://schemas.microsoft.com/office/powerpoint/2010/main" val="1160283707"/>
              </p:ext>
            </p:extLst>
          </p:nvPr>
        </p:nvGraphicFramePr>
        <p:xfrm>
          <a:off x="3851920" y="1218344"/>
          <a:ext cx="5040560" cy="31536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1AC5B8A-B22F-AEA2-94D8-64A293978E1D}"/>
              </a:ext>
            </a:extLst>
          </p:cNvPr>
          <p:cNvSpPr txBox="1"/>
          <p:nvPr/>
        </p:nvSpPr>
        <p:spPr>
          <a:xfrm>
            <a:off x="8323676" y="3147814"/>
            <a:ext cx="820324" cy="230832"/>
          </a:xfrm>
          <a:prstGeom prst="rect">
            <a:avLst/>
          </a:prstGeom>
          <a:noFill/>
        </p:spPr>
        <p:txBody>
          <a:bodyPr wrap="square" rtlCol="0">
            <a:spAutoFit/>
          </a:bodyPr>
          <a:lstStyle/>
          <a:p>
            <a:r>
              <a:rPr lang="en-GB" sz="900" dirty="0">
                <a:solidFill>
                  <a:srgbClr val="FF0000"/>
                </a:solidFill>
              </a:rPr>
              <a:t>Safety level</a:t>
            </a:r>
          </a:p>
        </p:txBody>
      </p:sp>
    </p:spTree>
    <p:extLst>
      <p:ext uri="{BB962C8B-B14F-4D97-AF65-F5344CB8AC3E}">
        <p14:creationId xmlns:p14="http://schemas.microsoft.com/office/powerpoint/2010/main" val="239478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922D-1F5E-EEBD-33D8-9048D0A06E3B}"/>
              </a:ext>
            </a:extLst>
          </p:cNvPr>
          <p:cNvSpPr>
            <a:spLocks noGrp="1"/>
          </p:cNvSpPr>
          <p:nvPr>
            <p:ph type="title"/>
          </p:nvPr>
        </p:nvSpPr>
        <p:spPr/>
        <p:txBody>
          <a:bodyPr/>
          <a:lstStyle/>
          <a:p>
            <a:r>
              <a:rPr lang="en-GB" dirty="0"/>
              <a:t>Introduction/ Background</a:t>
            </a:r>
            <a:endParaRPr lang="en-US" dirty="0"/>
          </a:p>
        </p:txBody>
      </p:sp>
      <p:sp>
        <p:nvSpPr>
          <p:cNvPr id="3" name="Content Placeholder 2">
            <a:extLst>
              <a:ext uri="{FF2B5EF4-FFF2-40B4-BE49-F238E27FC236}">
                <a16:creationId xmlns:a16="http://schemas.microsoft.com/office/drawing/2014/main" id="{B4E81AFC-7E7E-545F-77E8-7696420C6C0D}"/>
              </a:ext>
            </a:extLst>
          </p:cNvPr>
          <p:cNvSpPr>
            <a:spLocks noGrp="1"/>
          </p:cNvSpPr>
          <p:nvPr>
            <p:ph idx="1"/>
          </p:nvPr>
        </p:nvSpPr>
        <p:spPr/>
        <p:txBody>
          <a:bodyPr/>
          <a:lstStyle/>
          <a:p>
            <a:pPr marL="0" indent="0">
              <a:buNone/>
            </a:pPr>
            <a:r>
              <a:rPr lang="en-GB" sz="1200" b="1" dirty="0"/>
              <a:t>Who is a carer? </a:t>
            </a:r>
          </a:p>
          <a:p>
            <a:pPr marL="0" indent="0">
              <a:buNone/>
            </a:pPr>
            <a:r>
              <a:rPr lang="en-GB" sz="1200" dirty="0"/>
              <a:t>A carer is a person of any age who provides unpaid care and support to a family member, friend or neighbour who is disabled, has an illness or long-term condition, or who needs extra help as they grow older. </a:t>
            </a:r>
          </a:p>
          <a:p>
            <a:pPr marL="0" indent="0">
              <a:buNone/>
            </a:pPr>
            <a:endParaRPr lang="en-GB" sz="1200" dirty="0"/>
          </a:p>
          <a:p>
            <a:endParaRPr lang="en-GB" sz="1200" dirty="0"/>
          </a:p>
          <a:p>
            <a:pPr marL="0" indent="0">
              <a:buNone/>
            </a:pPr>
            <a:r>
              <a:rPr lang="en-GB" sz="1200" b="1" dirty="0"/>
              <a:t>Why caring matters ?</a:t>
            </a:r>
          </a:p>
          <a:p>
            <a:pPr marL="0" indent="0">
              <a:buNone/>
            </a:pPr>
            <a:r>
              <a:rPr lang="en-GB" sz="1200" dirty="0"/>
              <a:t>Carers are holding families together, enabling those they care for to get the most out of life, making an enormous contribution to society and saving the economy billions of pounds. </a:t>
            </a:r>
          </a:p>
          <a:p>
            <a:endParaRPr lang="en-GB" sz="1200" dirty="0"/>
          </a:p>
          <a:p>
            <a:pPr marL="0" indent="0">
              <a:buNone/>
            </a:pPr>
            <a:r>
              <a:rPr lang="en-GB" sz="1200" dirty="0"/>
              <a:t>Yet many are stretched to the limit – juggling care with work and family life, struggling to make ends meet and often battling with poor health themselves. </a:t>
            </a:r>
            <a:endParaRPr lang="en-US" sz="1200" dirty="0"/>
          </a:p>
        </p:txBody>
      </p:sp>
    </p:spTree>
    <p:extLst>
      <p:ext uri="{BB962C8B-B14F-4D97-AF65-F5344CB8AC3E}">
        <p14:creationId xmlns:p14="http://schemas.microsoft.com/office/powerpoint/2010/main" val="227164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1282-D029-0695-98AF-C4CD59E20756}"/>
              </a:ext>
            </a:extLst>
          </p:cNvPr>
          <p:cNvSpPr>
            <a:spLocks noGrp="1"/>
          </p:cNvSpPr>
          <p:nvPr>
            <p:ph type="title"/>
          </p:nvPr>
        </p:nvSpPr>
        <p:spPr/>
        <p:txBody>
          <a:bodyPr/>
          <a:lstStyle/>
          <a:p>
            <a:r>
              <a:rPr lang="en-GB" dirty="0"/>
              <a:t>Key messages</a:t>
            </a:r>
            <a:endParaRPr lang="en-US" dirty="0"/>
          </a:p>
        </p:txBody>
      </p:sp>
      <p:sp>
        <p:nvSpPr>
          <p:cNvPr id="3" name="Content Placeholder 2">
            <a:extLst>
              <a:ext uri="{FF2B5EF4-FFF2-40B4-BE49-F238E27FC236}">
                <a16:creationId xmlns:a16="http://schemas.microsoft.com/office/drawing/2014/main" id="{B5D0CBB6-B16E-E6FB-BC00-DADD1F29B7BB}"/>
              </a:ext>
            </a:extLst>
          </p:cNvPr>
          <p:cNvSpPr>
            <a:spLocks noGrp="1"/>
          </p:cNvSpPr>
          <p:nvPr>
            <p:ph idx="1"/>
          </p:nvPr>
        </p:nvSpPr>
        <p:spPr/>
        <p:txBody>
          <a:bodyPr/>
          <a:lstStyle/>
          <a:p>
            <a:r>
              <a:rPr lang="en-GB" sz="2400" dirty="0"/>
              <a:t>This analysis highlights the variations in unpaid care hours across these areas, with Enfield generally having higher proportions of individuals providing unpaid care.</a:t>
            </a:r>
          </a:p>
          <a:p>
            <a:endParaRPr lang="en-GB" sz="2400" dirty="0"/>
          </a:p>
          <a:p>
            <a:r>
              <a:rPr lang="en-GB" sz="2400" b="0" i="0" dirty="0">
                <a:solidFill>
                  <a:srgbClr val="111111"/>
                </a:solidFill>
                <a:effectLst/>
                <a:latin typeface="-apple-system"/>
              </a:rPr>
              <a:t>This data highlights the distribution of unpaid care hours across these areas, with Enfield having a significant number of individuals providing varying levels of unpaid care</a:t>
            </a:r>
            <a:endParaRPr lang="en-GB" sz="2400" dirty="0"/>
          </a:p>
          <a:p>
            <a:endParaRPr lang="en-US" dirty="0"/>
          </a:p>
        </p:txBody>
      </p:sp>
    </p:spTree>
    <p:extLst>
      <p:ext uri="{BB962C8B-B14F-4D97-AF65-F5344CB8AC3E}">
        <p14:creationId xmlns:p14="http://schemas.microsoft.com/office/powerpoint/2010/main" val="371458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A46D7-446C-EAF5-1951-1546214D6557}"/>
              </a:ext>
            </a:extLst>
          </p:cNvPr>
          <p:cNvSpPr txBox="1"/>
          <p:nvPr/>
        </p:nvSpPr>
        <p:spPr bwMode="auto">
          <a:xfrm>
            <a:off x="457200" y="267494"/>
            <a:ext cx="3008313" cy="4327129"/>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spcBef>
                <a:spcPct val="20000"/>
              </a:spcBef>
              <a:buClr>
                <a:srgbClr val="E40520"/>
              </a:buClr>
            </a:pPr>
            <a:r>
              <a:rPr lang="en-GB" sz="1050" dirty="0">
                <a:latin typeface="+mn-lt"/>
                <a:ea typeface="+mn-ea"/>
                <a:cs typeface="ＭＳ Ｐゴシック" charset="0"/>
              </a:rPr>
              <a:t>The age-standardized proportion of individuals providing 19 hours or less of unpaid care per week is 3.9 in both Enfield and Islington, while Barnet has a higher proportion at 4.5, followed by Camden at 4.2, and Haringey at 3.5. For those providing 20 to 49 hours of unpaid care per week, Enfield has a proportion of 2.0, which is higher than Barnet, Haringey, and Camden, each at 1.7, and Islington at 1.8. When it comes to 50 or more hours of unpaid care per week, Enfield again has the highest proportion at 2.6, compared to Barnet at 2.2, Haringey and Camden each at 2.1, and Islington at 2.4. </a:t>
            </a:r>
          </a:p>
          <a:p>
            <a:pPr eaLnBrk="1" hangingPunct="1">
              <a:spcBef>
                <a:spcPct val="20000"/>
              </a:spcBef>
              <a:buClr>
                <a:srgbClr val="E40520"/>
              </a:buClr>
            </a:pPr>
            <a:endParaRPr lang="en-GB" sz="1050" dirty="0">
              <a:latin typeface="+mn-lt"/>
              <a:ea typeface="+mn-ea"/>
              <a:cs typeface="ＭＳ Ｐゴシック" charset="0"/>
            </a:endParaRPr>
          </a:p>
          <a:p>
            <a:pPr eaLnBrk="1" hangingPunct="1">
              <a:spcBef>
                <a:spcPct val="20000"/>
              </a:spcBef>
              <a:buClr>
                <a:srgbClr val="E40520"/>
              </a:buClr>
            </a:pPr>
            <a:r>
              <a:rPr lang="en-GB" sz="1050" dirty="0">
                <a:latin typeface="+mn-lt"/>
                <a:ea typeface="+mn-ea"/>
                <a:cs typeface="ＭＳ Ｐゴシック" charset="0"/>
              </a:rPr>
              <a:t>This analysis highlights the variations in unpaid care hours across these areas, with Enfield generally having higher proportions of individuals providing unpaid care.</a:t>
            </a:r>
          </a:p>
        </p:txBody>
      </p:sp>
      <p:graphicFrame>
        <p:nvGraphicFramePr>
          <p:cNvPr id="4" name="Chart 3">
            <a:extLst>
              <a:ext uri="{FF2B5EF4-FFF2-40B4-BE49-F238E27FC236}">
                <a16:creationId xmlns:a16="http://schemas.microsoft.com/office/drawing/2014/main" id="{EE0B461F-C5F5-1C84-02DA-E5A667CE343E}"/>
              </a:ext>
            </a:extLst>
          </p:cNvPr>
          <p:cNvGraphicFramePr>
            <a:graphicFrameLocks/>
          </p:cNvGraphicFramePr>
          <p:nvPr>
            <p:extLst>
              <p:ext uri="{D42A27DB-BD31-4B8C-83A1-F6EECF244321}">
                <p14:modId xmlns:p14="http://schemas.microsoft.com/office/powerpoint/2010/main" val="1900052011"/>
              </p:ext>
            </p:extLst>
          </p:nvPr>
        </p:nvGraphicFramePr>
        <p:xfrm>
          <a:off x="3575050" y="204788"/>
          <a:ext cx="5111750" cy="4389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906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D71F60-55FC-F860-6510-B10558E64645}"/>
              </a:ext>
            </a:extLst>
          </p:cNvPr>
          <p:cNvSpPr txBox="1"/>
          <p:nvPr/>
        </p:nvSpPr>
        <p:spPr bwMode="auto">
          <a:xfrm>
            <a:off x="457201" y="1076326"/>
            <a:ext cx="3008313" cy="3518297"/>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spcBef>
                <a:spcPct val="20000"/>
              </a:spcBef>
              <a:buClr>
                <a:srgbClr val="E40520"/>
              </a:buClr>
            </a:pPr>
            <a:r>
              <a:rPr lang="en-GB" sz="1050" b="1" i="0" dirty="0">
                <a:effectLst/>
                <a:latin typeface="+mn-lt"/>
                <a:ea typeface="+mn-ea"/>
                <a:cs typeface="ＭＳ Ｐゴシック" charset="0"/>
              </a:rPr>
              <a:t>The percentage of adult carers in Enfield who have as much social contact as they would like is 30.9% (110 individuals). This figure is higher than the national average of 28% in England.</a:t>
            </a:r>
          </a:p>
          <a:p>
            <a:pPr eaLnBrk="1" hangingPunct="1">
              <a:spcBef>
                <a:spcPct val="20000"/>
              </a:spcBef>
              <a:buClr>
                <a:srgbClr val="E40520"/>
              </a:buClr>
            </a:pPr>
            <a:r>
              <a:rPr lang="en-GB" sz="1050" b="1" i="0" dirty="0">
                <a:effectLst/>
                <a:latin typeface="+mn-lt"/>
                <a:ea typeface="+mn-ea"/>
                <a:cs typeface="ＭＳ Ｐゴシック" charset="0"/>
              </a:rPr>
              <a:t> Comparatively, the percentages in neighbouring areas are as follows: Islington at 28.8%, Barnet at 22.2%, Camden at 26.6%, and Haringey at 22%.</a:t>
            </a:r>
            <a:endParaRPr lang="en-GB" sz="1050" b="1" dirty="0">
              <a:latin typeface="+mn-lt"/>
              <a:ea typeface="+mn-ea"/>
              <a:cs typeface="ＭＳ Ｐゴシック" charset="0"/>
            </a:endParaRPr>
          </a:p>
        </p:txBody>
      </p:sp>
      <p:graphicFrame>
        <p:nvGraphicFramePr>
          <p:cNvPr id="4" name="Chart 3">
            <a:extLst>
              <a:ext uri="{FF2B5EF4-FFF2-40B4-BE49-F238E27FC236}">
                <a16:creationId xmlns:a16="http://schemas.microsoft.com/office/drawing/2014/main" id="{CCCBFD5C-1A04-4A3D-C94E-E36E8240C8B6}"/>
              </a:ext>
            </a:extLst>
          </p:cNvPr>
          <p:cNvGraphicFramePr>
            <a:graphicFrameLocks/>
          </p:cNvGraphicFramePr>
          <p:nvPr>
            <p:extLst>
              <p:ext uri="{D42A27DB-BD31-4B8C-83A1-F6EECF244321}">
                <p14:modId xmlns:p14="http://schemas.microsoft.com/office/powerpoint/2010/main" val="541672072"/>
              </p:ext>
            </p:extLst>
          </p:nvPr>
        </p:nvGraphicFramePr>
        <p:xfrm>
          <a:off x="3575050" y="204788"/>
          <a:ext cx="5111750" cy="4389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94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BE5C46-B784-CF02-3119-A687FA76CC6B}"/>
              </a:ext>
            </a:extLst>
          </p:cNvPr>
          <p:cNvSpPr txBox="1"/>
          <p:nvPr/>
        </p:nvSpPr>
        <p:spPr bwMode="auto">
          <a:xfrm>
            <a:off x="382587" y="339502"/>
            <a:ext cx="4114801" cy="425512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gn="just" eaLnBrk="1" hangingPunct="1">
              <a:lnSpc>
                <a:spcPct val="90000"/>
              </a:lnSpc>
              <a:spcBef>
                <a:spcPct val="20000"/>
              </a:spcBef>
              <a:buClr>
                <a:srgbClr val="E40520"/>
              </a:buClr>
            </a:pPr>
            <a:r>
              <a:rPr lang="en-US" sz="1100" b="0" i="0" dirty="0">
                <a:effectLst/>
                <a:latin typeface="+mn-lt"/>
                <a:ea typeface="+mn-ea"/>
              </a:rPr>
              <a:t>In Enfield, 17,299 individuals provide 19 hours or less of unpaid care per week, compared to 21,487 in Barnet, 11,812 in Haringey, 11,551 in Camden, and 10,044 in Islington. For those providing 20 to 49 hours of unpaid care per week, Enfield has 4,131 individuals, while Barnet has 4,585, Haringey has 2,904, Camden has 2,437, and Islington has 2,505. Regarding those providing 50 or more hours of unpaid care per week, Enfield has 6,194 individuals, slightly fewer than Barnet’s 6,247, but more than Haringey’s 4,171, Camden’s 3,318, and Islington’s 3,762. </a:t>
            </a:r>
          </a:p>
          <a:p>
            <a:pPr marL="257175" indent="-257175" algn="just" eaLnBrk="1" hangingPunct="1">
              <a:lnSpc>
                <a:spcPct val="90000"/>
              </a:lnSpc>
              <a:spcBef>
                <a:spcPct val="20000"/>
              </a:spcBef>
              <a:buClr>
                <a:srgbClr val="E40520"/>
              </a:buClr>
              <a:buChar char="•"/>
            </a:pPr>
            <a:endParaRPr lang="en-US" sz="1100" dirty="0">
              <a:latin typeface="+mn-lt"/>
              <a:ea typeface="+mn-ea"/>
            </a:endParaRPr>
          </a:p>
          <a:p>
            <a:pPr algn="just" eaLnBrk="1" hangingPunct="1">
              <a:lnSpc>
                <a:spcPct val="90000"/>
              </a:lnSpc>
              <a:spcBef>
                <a:spcPct val="20000"/>
              </a:spcBef>
              <a:buClr>
                <a:srgbClr val="E40520"/>
              </a:buClr>
            </a:pPr>
            <a:r>
              <a:rPr lang="en-US" sz="1100" b="0" i="0" dirty="0">
                <a:effectLst/>
                <a:latin typeface="+mn-lt"/>
                <a:ea typeface="+mn-ea"/>
              </a:rPr>
              <a:t>This data highlights the distribution of unpaid care hours across these areas, with Enfield having a significant number of individuals providing varying levels of unpaid care.</a:t>
            </a:r>
            <a:endParaRPr lang="en-US" sz="1100" dirty="0">
              <a:latin typeface="+mn-lt"/>
              <a:ea typeface="+mn-ea"/>
            </a:endParaRPr>
          </a:p>
        </p:txBody>
      </p:sp>
      <p:graphicFrame>
        <p:nvGraphicFramePr>
          <p:cNvPr id="5" name="Chart 4">
            <a:extLst>
              <a:ext uri="{FF2B5EF4-FFF2-40B4-BE49-F238E27FC236}">
                <a16:creationId xmlns:a16="http://schemas.microsoft.com/office/drawing/2014/main" id="{8B400789-480A-CBEE-BB71-AD266D1537CF}"/>
              </a:ext>
            </a:extLst>
          </p:cNvPr>
          <p:cNvGraphicFramePr>
            <a:graphicFrameLocks/>
          </p:cNvGraphicFramePr>
          <p:nvPr>
            <p:extLst>
              <p:ext uri="{D42A27DB-BD31-4B8C-83A1-F6EECF244321}">
                <p14:modId xmlns:p14="http://schemas.microsoft.com/office/powerpoint/2010/main" val="2641771133"/>
              </p:ext>
            </p:extLst>
          </p:nvPr>
        </p:nvGraphicFramePr>
        <p:xfrm>
          <a:off x="4572000" y="339502"/>
          <a:ext cx="4114801" cy="4255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304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D598-F022-CC11-3043-28E3ADA6140F}"/>
              </a:ext>
            </a:extLst>
          </p:cNvPr>
          <p:cNvSpPr>
            <a:spLocks noGrp="1"/>
          </p:cNvSpPr>
          <p:nvPr>
            <p:ph type="title"/>
          </p:nvPr>
        </p:nvSpPr>
        <p:spPr>
          <a:xfrm>
            <a:off x="251520" y="228600"/>
            <a:ext cx="8640960" cy="857250"/>
          </a:xfrm>
        </p:spPr>
        <p:txBody>
          <a:bodyPr wrap="square" anchor="t">
            <a:normAutofit/>
          </a:bodyPr>
          <a:lstStyle/>
          <a:p>
            <a:r>
              <a:rPr lang="en-GB" dirty="0"/>
              <a:t>Young cares survey results in Enfield</a:t>
            </a:r>
            <a:br>
              <a:rPr lang="en-GB" dirty="0"/>
            </a:br>
            <a:r>
              <a:rPr lang="en-GB" sz="1600" dirty="0"/>
              <a:t>source: Enfield carers centre</a:t>
            </a:r>
          </a:p>
        </p:txBody>
      </p:sp>
      <p:graphicFrame>
        <p:nvGraphicFramePr>
          <p:cNvPr id="7" name="Text Placeholder 2">
            <a:extLst>
              <a:ext uri="{FF2B5EF4-FFF2-40B4-BE49-F238E27FC236}">
                <a16:creationId xmlns:a16="http://schemas.microsoft.com/office/drawing/2014/main" id="{1951191B-1B55-4B67-D1CC-9C58DF6D2580}"/>
              </a:ext>
            </a:extLst>
          </p:cNvPr>
          <p:cNvGraphicFramePr/>
          <p:nvPr>
            <p:extLst>
              <p:ext uri="{D42A27DB-BD31-4B8C-83A1-F6EECF244321}">
                <p14:modId xmlns:p14="http://schemas.microsoft.com/office/powerpoint/2010/main" val="1855734574"/>
              </p:ext>
            </p:extLst>
          </p:nvPr>
        </p:nvGraphicFramePr>
        <p:xfrm>
          <a:off x="251520" y="1143000"/>
          <a:ext cx="864096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68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010-BD05-5E1A-1A11-41D7666DCCE0}"/>
              </a:ext>
            </a:extLst>
          </p:cNvPr>
          <p:cNvSpPr>
            <a:spLocks noGrp="1"/>
          </p:cNvSpPr>
          <p:nvPr>
            <p:ph type="title"/>
          </p:nvPr>
        </p:nvSpPr>
        <p:spPr>
          <a:xfrm>
            <a:off x="251520" y="217967"/>
            <a:ext cx="3816425" cy="817930"/>
          </a:xfrm>
        </p:spPr>
        <p:txBody>
          <a:bodyPr wrap="square" anchor="t">
            <a:noAutofit/>
          </a:bodyPr>
          <a:lstStyle/>
          <a:p>
            <a:r>
              <a:rPr lang="en-GB" sz="1800" dirty="0"/>
              <a:t>Adult social care survey 2022/23</a:t>
            </a:r>
            <a:br>
              <a:rPr lang="en-GB" sz="1800" dirty="0"/>
            </a:br>
            <a:r>
              <a:rPr lang="en-GB" sz="1800" dirty="0"/>
              <a:t>Q: How old is the person you care for?</a:t>
            </a:r>
          </a:p>
        </p:txBody>
      </p:sp>
      <p:graphicFrame>
        <p:nvGraphicFramePr>
          <p:cNvPr id="4" name="Content Placeholder 3">
            <a:extLst>
              <a:ext uri="{FF2B5EF4-FFF2-40B4-BE49-F238E27FC236}">
                <a16:creationId xmlns:a16="http://schemas.microsoft.com/office/drawing/2014/main" id="{F8131407-361C-B8D8-2BA3-11C82EA1E041}"/>
              </a:ext>
            </a:extLst>
          </p:cNvPr>
          <p:cNvGraphicFramePr>
            <a:graphicFrameLocks noGrp="1"/>
          </p:cNvGraphicFramePr>
          <p:nvPr>
            <p:ph idx="1"/>
            <p:extLst>
              <p:ext uri="{D42A27DB-BD31-4B8C-83A1-F6EECF244321}">
                <p14:modId xmlns:p14="http://schemas.microsoft.com/office/powerpoint/2010/main" val="979719101"/>
              </p:ext>
            </p:extLst>
          </p:nvPr>
        </p:nvGraphicFramePr>
        <p:xfrm>
          <a:off x="251520" y="1491629"/>
          <a:ext cx="4320480" cy="34339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AFEAC0E-89FD-3A1B-15B4-935701E77515}"/>
              </a:ext>
            </a:extLst>
          </p:cNvPr>
          <p:cNvSpPr txBox="1"/>
          <p:nvPr/>
        </p:nvSpPr>
        <p:spPr>
          <a:xfrm>
            <a:off x="4067945" y="4515966"/>
            <a:ext cx="648072" cy="230832"/>
          </a:xfrm>
          <a:prstGeom prst="rect">
            <a:avLst/>
          </a:prstGeom>
          <a:noFill/>
        </p:spPr>
        <p:txBody>
          <a:bodyPr wrap="square" rtlCol="0">
            <a:spAutoFit/>
          </a:bodyPr>
          <a:lstStyle/>
          <a:p>
            <a:r>
              <a:rPr lang="en-GB" sz="900" dirty="0"/>
              <a:t>Age</a:t>
            </a:r>
          </a:p>
        </p:txBody>
      </p:sp>
      <p:sp>
        <p:nvSpPr>
          <p:cNvPr id="6" name="TextBox 5">
            <a:extLst>
              <a:ext uri="{FF2B5EF4-FFF2-40B4-BE49-F238E27FC236}">
                <a16:creationId xmlns:a16="http://schemas.microsoft.com/office/drawing/2014/main" id="{90508576-E7F9-ECDC-E80C-6B824F48722C}"/>
              </a:ext>
            </a:extLst>
          </p:cNvPr>
          <p:cNvSpPr txBox="1"/>
          <p:nvPr/>
        </p:nvSpPr>
        <p:spPr>
          <a:xfrm>
            <a:off x="223284" y="1214631"/>
            <a:ext cx="820324" cy="230832"/>
          </a:xfrm>
          <a:prstGeom prst="rect">
            <a:avLst/>
          </a:prstGeom>
          <a:noFill/>
        </p:spPr>
        <p:txBody>
          <a:bodyPr wrap="square" rtlCol="0">
            <a:spAutoFit/>
          </a:bodyPr>
          <a:lstStyle/>
          <a:p>
            <a:r>
              <a:rPr lang="en-GB" sz="900" dirty="0"/>
              <a:t>Percentage</a:t>
            </a:r>
          </a:p>
        </p:txBody>
      </p:sp>
      <p:sp>
        <p:nvSpPr>
          <p:cNvPr id="3" name="TextBox 2">
            <a:extLst>
              <a:ext uri="{FF2B5EF4-FFF2-40B4-BE49-F238E27FC236}">
                <a16:creationId xmlns:a16="http://schemas.microsoft.com/office/drawing/2014/main" id="{7862A000-523C-5A2F-4AE1-862A85D4BD8D}"/>
              </a:ext>
            </a:extLst>
          </p:cNvPr>
          <p:cNvSpPr txBox="1"/>
          <p:nvPr/>
        </p:nvSpPr>
        <p:spPr>
          <a:xfrm>
            <a:off x="4553519" y="142601"/>
            <a:ext cx="4510248" cy="4154984"/>
          </a:xfrm>
          <a:prstGeom prst="rect">
            <a:avLst/>
          </a:prstGeom>
          <a:noFill/>
        </p:spPr>
        <p:txBody>
          <a:bodyPr wrap="square" rtlCol="0">
            <a:spAutoFit/>
          </a:bodyPr>
          <a:lstStyle/>
          <a:p>
            <a:pPr algn="just"/>
            <a:r>
              <a:rPr lang="en-GB" sz="1200" b="1" i="0" dirty="0">
                <a:solidFill>
                  <a:srgbClr val="111111"/>
                </a:solidFill>
                <a:effectLst/>
                <a:latin typeface="-apple-system"/>
              </a:rPr>
              <a:t>18-24</a:t>
            </a:r>
            <a:r>
              <a:rPr lang="en-GB" sz="1200" b="0" i="0" dirty="0">
                <a:solidFill>
                  <a:srgbClr val="111111"/>
                </a:solidFill>
                <a:effectLst/>
                <a:latin typeface="-apple-system"/>
              </a:rPr>
              <a:t>: Enfield has a lower percentage (10.1%) compared to Camden (12.8%) and Islington (12.9%), bit has a higher percentage compared to both England (5.6%) and London (7.9%).</a:t>
            </a:r>
          </a:p>
          <a:p>
            <a:pPr algn="just"/>
            <a:r>
              <a:rPr lang="en-GB" sz="1200" b="1" i="0" dirty="0">
                <a:solidFill>
                  <a:srgbClr val="111111"/>
                </a:solidFill>
                <a:effectLst/>
                <a:latin typeface="-apple-system"/>
              </a:rPr>
              <a:t>25-34</a:t>
            </a:r>
            <a:r>
              <a:rPr lang="en-GB" sz="1200" b="0" i="0" dirty="0">
                <a:solidFill>
                  <a:srgbClr val="111111"/>
                </a:solidFill>
                <a:effectLst/>
                <a:latin typeface="-apple-system"/>
              </a:rPr>
              <a:t>: Enfield has the lowest percentage (8.1%) among all boroughs, with Barnet having the highest (21.4%). </a:t>
            </a:r>
            <a:r>
              <a:rPr lang="en-GB" sz="1200" dirty="0">
                <a:solidFill>
                  <a:srgbClr val="111111"/>
                </a:solidFill>
                <a:latin typeface="-apple-system"/>
              </a:rPr>
              <a:t>Further it</a:t>
            </a:r>
            <a:r>
              <a:rPr lang="en-GB" sz="1200" b="0" i="0" dirty="0">
                <a:solidFill>
                  <a:srgbClr val="111111"/>
                </a:solidFill>
                <a:effectLst/>
                <a:latin typeface="-apple-system"/>
              </a:rPr>
              <a:t> is lower than London’s (11.3%) but higher than England’s (7.7%).</a:t>
            </a:r>
          </a:p>
          <a:p>
            <a:pPr algn="just"/>
            <a:r>
              <a:rPr lang="en-GB" sz="1200" b="1" i="0" dirty="0">
                <a:solidFill>
                  <a:srgbClr val="111111"/>
                </a:solidFill>
                <a:effectLst/>
                <a:latin typeface="-apple-system"/>
              </a:rPr>
              <a:t>35-54</a:t>
            </a:r>
            <a:r>
              <a:rPr lang="en-GB" sz="1200" b="0" i="0" dirty="0">
                <a:solidFill>
                  <a:srgbClr val="111111"/>
                </a:solidFill>
                <a:effectLst/>
                <a:latin typeface="-apple-system"/>
              </a:rPr>
              <a:t>: Enfield shows lower percentages in both 35-44 and 45-54 age groups compared to other boroughs. Enfield shows lower percentages in the 35-44 age group compared to both England (5.7%) and London (8.1%). The 45-54 age group is the same as London (7.3%) but higher than England (5.9%).</a:t>
            </a:r>
          </a:p>
          <a:p>
            <a:pPr algn="just"/>
            <a:r>
              <a:rPr lang="en-GB" sz="1200" b="1" i="0" dirty="0">
                <a:solidFill>
                  <a:srgbClr val="111111"/>
                </a:solidFill>
                <a:effectLst/>
                <a:latin typeface="-apple-system"/>
              </a:rPr>
              <a:t>55-64</a:t>
            </a:r>
            <a:r>
              <a:rPr lang="en-GB" sz="1200" b="0" i="0" dirty="0">
                <a:solidFill>
                  <a:srgbClr val="111111"/>
                </a:solidFill>
                <a:effectLst/>
                <a:latin typeface="-apple-system"/>
              </a:rPr>
              <a:t>: Enfield’s percentage (8.1%) is comparable to other boroughs, but is slightly lower than England (8.5%) and London (9.9%).</a:t>
            </a:r>
          </a:p>
          <a:p>
            <a:pPr algn="just"/>
            <a:r>
              <a:rPr lang="en-GB" sz="1200" b="1" i="0" dirty="0">
                <a:solidFill>
                  <a:srgbClr val="111111"/>
                </a:solidFill>
                <a:effectLst/>
                <a:latin typeface="-apple-system"/>
              </a:rPr>
              <a:t>65-84</a:t>
            </a:r>
            <a:r>
              <a:rPr lang="en-GB" sz="1200" b="0" i="0" dirty="0">
                <a:solidFill>
                  <a:srgbClr val="111111"/>
                </a:solidFill>
                <a:effectLst/>
                <a:latin typeface="-apple-system"/>
              </a:rPr>
              <a:t>: Enfield has a significantly higher percentage in the 75-84 age group (23.6%) compared to others. Enfield has a higher percentage in the 65-74 age group (14.3%) compared to both England (13.3%) and London (12.2%). The 75-84 age group is lower than England (27.6%) but higher than London (21.2%).</a:t>
            </a:r>
          </a:p>
          <a:p>
            <a:pPr algn="just"/>
            <a:r>
              <a:rPr lang="en-GB" sz="1200" b="1" i="0" dirty="0">
                <a:solidFill>
                  <a:srgbClr val="111111"/>
                </a:solidFill>
                <a:effectLst/>
                <a:latin typeface="-apple-system"/>
              </a:rPr>
              <a:t>85+</a:t>
            </a:r>
            <a:r>
              <a:rPr lang="en-GB" sz="1200" b="0" i="0" dirty="0">
                <a:solidFill>
                  <a:srgbClr val="111111"/>
                </a:solidFill>
                <a:effectLst/>
                <a:latin typeface="-apple-system"/>
              </a:rPr>
              <a:t>: Enfield also has a high percentage (23.0%) in the 85+ age group, indicating a larger elderly population, but a lower percentage (23.0%) compared to England (25.6%) but slightly higher than London (22.1%).</a:t>
            </a:r>
          </a:p>
        </p:txBody>
      </p:sp>
    </p:spTree>
    <p:extLst>
      <p:ext uri="{BB962C8B-B14F-4D97-AF65-F5344CB8AC3E}">
        <p14:creationId xmlns:p14="http://schemas.microsoft.com/office/powerpoint/2010/main" val="242930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010-BD05-5E1A-1A11-41D7666DCCE0}"/>
              </a:ext>
            </a:extLst>
          </p:cNvPr>
          <p:cNvSpPr>
            <a:spLocks noGrp="1"/>
          </p:cNvSpPr>
          <p:nvPr>
            <p:ph type="title"/>
          </p:nvPr>
        </p:nvSpPr>
        <p:spPr>
          <a:xfrm>
            <a:off x="251520" y="228600"/>
            <a:ext cx="8640960" cy="857250"/>
          </a:xfrm>
        </p:spPr>
        <p:txBody>
          <a:bodyPr wrap="square" anchor="t">
            <a:normAutofit/>
          </a:bodyPr>
          <a:lstStyle/>
          <a:p>
            <a:r>
              <a:rPr lang="en-GB" dirty="0"/>
              <a:t>Adult social care survey 2022/23</a:t>
            </a:r>
            <a:br>
              <a:rPr lang="en-GB" dirty="0"/>
            </a:br>
            <a:r>
              <a:rPr lang="en-GB" dirty="0"/>
              <a:t>Q: Does the </a:t>
            </a:r>
            <a:r>
              <a:rPr lang="en-GB"/>
              <a:t>person you care for have?</a:t>
            </a:r>
            <a:endParaRPr lang="en-GB" dirty="0"/>
          </a:p>
        </p:txBody>
      </p:sp>
      <p:sp>
        <p:nvSpPr>
          <p:cNvPr id="15" name="Content Placeholder 2">
            <a:extLst>
              <a:ext uri="{FF2B5EF4-FFF2-40B4-BE49-F238E27FC236}">
                <a16:creationId xmlns:a16="http://schemas.microsoft.com/office/drawing/2014/main" id="{90C767E0-1A90-F764-23D2-F1BD9C7AE051}"/>
              </a:ext>
            </a:extLst>
          </p:cNvPr>
          <p:cNvSpPr>
            <a:spLocks noGrp="1"/>
          </p:cNvSpPr>
          <p:nvPr>
            <p:ph sz="half" idx="1"/>
          </p:nvPr>
        </p:nvSpPr>
        <p:spPr>
          <a:xfrm>
            <a:off x="251520" y="1275606"/>
            <a:ext cx="3168352" cy="3639294"/>
          </a:xfrm>
        </p:spPr>
        <p:txBody>
          <a:bodyPr/>
          <a:lstStyle/>
          <a:p>
            <a:pPr marL="0" indent="0" algn="just">
              <a:buNone/>
            </a:pPr>
            <a:r>
              <a:rPr lang="en-GB" sz="1400" b="0" i="0" dirty="0">
                <a:solidFill>
                  <a:srgbClr val="111111"/>
                </a:solidFill>
                <a:effectLst/>
                <a:latin typeface="-apple-system"/>
              </a:rPr>
              <a:t>Enfield shows higher percentages in several health issues compared to the average of other regions, particularly in dementia and physical disabilities. However, it has lower percentages in mental health problems, learning disabilities, terminal illnesses, and substance dependencies.</a:t>
            </a:r>
            <a:endParaRPr lang="en-GB" sz="1400" dirty="0">
              <a:solidFill>
                <a:srgbClr val="111111"/>
              </a:solidFill>
              <a:latin typeface="-apple-system"/>
            </a:endParaRPr>
          </a:p>
          <a:p>
            <a:pPr marL="0" indent="0" algn="just">
              <a:buNone/>
            </a:pPr>
            <a:r>
              <a:rPr lang="en-GB" sz="1400" b="0" i="0" dirty="0">
                <a:solidFill>
                  <a:srgbClr val="111111"/>
                </a:solidFill>
                <a:effectLst/>
                <a:latin typeface="-apple-system"/>
              </a:rPr>
              <a:t>Compared to both London and England, Enfield shows higher percentages in mental health problems and long-standing illnesses. However, it has lower percentages in physical disabilities, problems connected to ageing, terminal illnesses, and substance dependencies.</a:t>
            </a:r>
          </a:p>
          <a:p>
            <a:pPr marL="0" indent="0">
              <a:buNone/>
            </a:pPr>
            <a:endParaRPr lang="en-US" sz="1400" dirty="0"/>
          </a:p>
        </p:txBody>
      </p:sp>
      <p:graphicFrame>
        <p:nvGraphicFramePr>
          <p:cNvPr id="10" name="Chart 9">
            <a:extLst>
              <a:ext uri="{FF2B5EF4-FFF2-40B4-BE49-F238E27FC236}">
                <a16:creationId xmlns:a16="http://schemas.microsoft.com/office/drawing/2014/main" id="{B1C0F4AE-4DE9-39BB-2DE8-E3C969390C5A}"/>
              </a:ext>
            </a:extLst>
          </p:cNvPr>
          <p:cNvGraphicFramePr>
            <a:graphicFrameLocks/>
          </p:cNvGraphicFramePr>
          <p:nvPr/>
        </p:nvGraphicFramePr>
        <p:xfrm>
          <a:off x="3419872" y="1275606"/>
          <a:ext cx="511256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5F8713C-1B97-29BA-92D1-D2031D1674F7}"/>
              </a:ext>
            </a:extLst>
          </p:cNvPr>
          <p:cNvSpPr txBox="1"/>
          <p:nvPr/>
        </p:nvSpPr>
        <p:spPr>
          <a:xfrm>
            <a:off x="3419872" y="1044774"/>
            <a:ext cx="820324" cy="230832"/>
          </a:xfrm>
          <a:prstGeom prst="rect">
            <a:avLst/>
          </a:prstGeom>
          <a:noFill/>
        </p:spPr>
        <p:txBody>
          <a:bodyPr wrap="square" rtlCol="0">
            <a:spAutoFit/>
          </a:bodyPr>
          <a:lstStyle/>
          <a:p>
            <a:r>
              <a:rPr lang="en-GB" sz="900" dirty="0"/>
              <a:t>Percentage</a:t>
            </a:r>
          </a:p>
        </p:txBody>
      </p:sp>
    </p:spTree>
    <p:extLst>
      <p:ext uri="{BB962C8B-B14F-4D97-AF65-F5344CB8AC3E}">
        <p14:creationId xmlns:p14="http://schemas.microsoft.com/office/powerpoint/2010/main" val="380153908"/>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_v2.pptx  -  Compatibility Mode" id="{EEABB678-CD34-48E9-BD8C-33323E8DD641}" vid="{1C1B91D2-F64B-4EBE-BD1A-2A4DC2E6AE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3041C197CC1D49A0FAFB342DF1BCDA" ma:contentTypeVersion="18" ma:contentTypeDescription="Create a new document." ma:contentTypeScope="" ma:versionID="fb4e7d79f47ce0e5f2fba87742c61275">
  <xsd:schema xmlns:xsd="http://www.w3.org/2001/XMLSchema" xmlns:xs="http://www.w3.org/2001/XMLSchema" xmlns:p="http://schemas.microsoft.com/office/2006/metadata/properties" xmlns:ns2="2f283c52-2861-43e6-9d6b-7f768626eb7b" xmlns:ns3="1acdde57-f6a1-45ff-829c-8fc975b420fc" targetNamespace="http://schemas.microsoft.com/office/2006/metadata/properties" ma:root="true" ma:fieldsID="f598965ec1baef0bd10315842661553d" ns2:_="" ns3:_="">
    <xsd:import namespace="2f283c52-2861-43e6-9d6b-7f768626eb7b"/>
    <xsd:import namespace="1acdde57-f6a1-45ff-829c-8fc975b42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83c52-2861-43e6-9d6b-7f768626eb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d12ea9-c60f-4e1f-a3c4-fd36cf9294e6}" ma:internalName="TaxCatchAll" ma:showField="CatchAllData" ma:web="2f283c52-2861-43e6-9d6b-7f768626eb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cdde57-f6a1-45ff-829c-8fc975b42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6C0D1-AE5E-47A9-AF8D-BAE55561B650}">
  <ds:schemaRefs>
    <ds:schemaRef ds:uri="http://schemas.microsoft.com/sharepoint/v3/contenttype/forms"/>
  </ds:schemaRefs>
</ds:datastoreItem>
</file>

<file path=customXml/itemProps2.xml><?xml version="1.0" encoding="utf-8"?>
<ds:datastoreItem xmlns:ds="http://schemas.openxmlformats.org/officeDocument/2006/customXml" ds:itemID="{CB52C075-F732-48AD-88F0-F0A8F3DB6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83c52-2861-43e6-9d6b-7f768626eb7b"/>
    <ds:schemaRef ds:uri="1acdde57-f6a1-45ff-829c-8fc975b42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4086</TotalTime>
  <Words>1933</Words>
  <Application>Microsoft Office PowerPoint</Application>
  <PresentationFormat>On-screen Show (16:9)</PresentationFormat>
  <Paragraphs>86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-apple-system</vt:lpstr>
      <vt:lpstr>Arial</vt:lpstr>
      <vt:lpstr>Calibri</vt:lpstr>
      <vt:lpstr>Times</vt:lpstr>
      <vt:lpstr>Enfield Template</vt:lpstr>
      <vt:lpstr>PowerPoint Presentation</vt:lpstr>
      <vt:lpstr>Introduction/ Background</vt:lpstr>
      <vt:lpstr>Key messages</vt:lpstr>
      <vt:lpstr>PowerPoint Presentation</vt:lpstr>
      <vt:lpstr>PowerPoint Presentation</vt:lpstr>
      <vt:lpstr>PowerPoint Presentation</vt:lpstr>
      <vt:lpstr>Young cares survey results in Enfield source: Enfield carers centre</vt:lpstr>
      <vt:lpstr>Adult social care survey 2022/23 Q: How old is the person you care for?</vt:lpstr>
      <vt:lpstr>Adult social care survey 2022/23 Q: Does the person you care for have?</vt:lpstr>
      <vt:lpstr>Adult social care survey 2022/23 Q: Overall, how satisfied or dissatisfied are you with the support or services you and the person you care for have received from Social Services in the last 12 months?</vt:lpstr>
      <vt:lpstr>Adult social care survey 2022/23 Q: Which of the following statements best describes how much control you have over your daily life?</vt:lpstr>
      <vt:lpstr>Adult social care survey 2022/23 Q: In the last 12 months, has your health been affected by your caring role in any of the ways listed below?</vt:lpstr>
      <vt:lpstr>Adult social care survey 2022/23 Q: Thinking about your personal safety, which of the statements best describes your present situation?</vt:lpstr>
    </vt:vector>
  </TitlesOfParts>
  <Company>London Borough of Enfield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Lilanga Batawalage</dc:creator>
  <cp:lastModifiedBy>Lilanga Batawalage</cp:lastModifiedBy>
  <cp:revision>14</cp:revision>
  <cp:lastPrinted>2011-01-25T15:11:23Z</cp:lastPrinted>
  <dcterms:created xsi:type="dcterms:W3CDTF">2024-12-04T17:00:14Z</dcterms:created>
  <dcterms:modified xsi:type="dcterms:W3CDTF">2024-12-11T13:34:02Z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b1413-7813-406b-b6f6-6ae50587ee27_Enabled">
    <vt:lpwstr>true</vt:lpwstr>
  </property>
  <property fmtid="{D5CDD505-2E9C-101B-9397-08002B2CF9AE}" pid="3" name="MSIP_Label_d02b1413-7813-406b-b6f6-6ae50587ee27_SetDate">
    <vt:lpwstr>2024-07-18T12:35:10Z</vt:lpwstr>
  </property>
  <property fmtid="{D5CDD505-2E9C-101B-9397-08002B2CF9AE}" pid="4" name="MSIP_Label_d02b1413-7813-406b-b6f6-6ae50587ee27_Method">
    <vt:lpwstr>Privileged</vt:lpwstr>
  </property>
  <property fmtid="{D5CDD505-2E9C-101B-9397-08002B2CF9AE}" pid="5" name="MSIP_Label_d02b1413-7813-406b-b6f6-6ae50587ee27_Name">
    <vt:lpwstr>d02b1413-7813-406b-b6f6-6ae50587ee27</vt:lpwstr>
  </property>
  <property fmtid="{D5CDD505-2E9C-101B-9397-08002B2CF9AE}" pid="6" name="MSIP_Label_d02b1413-7813-406b-b6f6-6ae50587ee27_SiteId">
    <vt:lpwstr>cc18b91d-1bb2-4d9b-ac76-7a4447488d49</vt:lpwstr>
  </property>
  <property fmtid="{D5CDD505-2E9C-101B-9397-08002B2CF9AE}" pid="7" name="MSIP_Label_d02b1413-7813-406b-b6f6-6ae50587ee27_ActionId">
    <vt:lpwstr>1df0f39c-1f9d-437a-9e85-9e6533a51d90</vt:lpwstr>
  </property>
  <property fmtid="{D5CDD505-2E9C-101B-9397-08002B2CF9AE}" pid="8" name="MSIP_Label_d02b1413-7813-406b-b6f6-6ae50587ee27_ContentBits">
    <vt:lpwstr>0</vt:lpwstr>
  </property>
</Properties>
</file>